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8" r:id="rId2"/>
    <p:sldId id="256" r:id="rId3"/>
    <p:sldId id="268" r:id="rId4"/>
    <p:sldId id="259" r:id="rId5"/>
    <p:sldId id="263" r:id="rId6"/>
    <p:sldId id="264" r:id="rId7"/>
    <p:sldId id="265" r:id="rId8"/>
    <p:sldId id="269" r:id="rId9"/>
    <p:sldId id="270" r:id="rId10"/>
    <p:sldId id="266" r:id="rId11"/>
    <p:sldId id="271" r:id="rId12"/>
    <p:sldId id="272" r:id="rId13"/>
    <p:sldId id="273" r:id="rId14"/>
    <p:sldId id="267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3" r:id="rId23"/>
    <p:sldId id="282" r:id="rId24"/>
    <p:sldId id="284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4935"/>
    <a:srgbClr val="FF9021"/>
    <a:srgbClr val="FFFFFF"/>
    <a:srgbClr val="6F8B3D"/>
    <a:srgbClr val="556B2F"/>
    <a:srgbClr val="2E8B57"/>
    <a:srgbClr val="80A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 showGuides="1">
      <p:cViewPr>
        <p:scale>
          <a:sx n="66" d="100"/>
          <a:sy n="66" d="100"/>
        </p:scale>
        <p:origin x="-61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880CE48D-192B-4B87-AF71-BD0091641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7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8BB8D84B-0A63-4998-ABC7-BDC3EE0B0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5F672-349E-4FD4-995D-ECDBD6844F2B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CE702-DC22-4A57-AD71-633A4936DD2B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AEC5E-DDD4-4D74-BD3B-3DFFAF9D37B4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13851-CB87-400F-8919-B7A87CC8633F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ECBB7-5A75-495A-B5CE-18059356F760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0CE4D-73CE-43A4-8A2B-DF1F6138C10B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047FE-0506-4288-A2EA-A8F4D2AFC4C6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6C467-1ACC-42DC-A5CD-24A726227889}" type="slidenum">
              <a:rPr lang="en-US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8CD2E-C810-402A-BABE-FA14512E6A00}" type="slidenum">
              <a:rPr lang="en-US"/>
              <a:pPr/>
              <a:t>11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BA91F-2329-4918-9AB9-5D06C863156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695-C703-42F0-B6B7-74E8B440C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85AB-2BA4-4089-B038-FA255CAC0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F1CB-9765-46A4-836D-B5BB119C9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450D-5815-4356-895D-BDF356B01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5A45DA-6F31-4A2D-A205-E070D8D1E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8D94-0A56-4980-9428-D2463F995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92B-269C-4F9D-90F0-5A44D837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8B65-EF25-46B6-A45D-27D6C0262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7094-95F6-4FB9-9781-A0901130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B408-AF7E-44C7-97D1-4BD958B82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8F54-6A58-4900-8D0A-9D30BE58A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03C300-4D6C-4BE4-A051-AE13C870D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nZ0Y4rvz6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youtube.com/watch?v=jUdwCQ8t_R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06400"/>
            <a:ext cx="7010400" cy="1470025"/>
          </a:xfrm>
        </p:spPr>
        <p:txBody>
          <a:bodyPr/>
          <a:lstStyle/>
          <a:p>
            <a:pPr algn="l"/>
            <a:r>
              <a:rPr lang="en-US"/>
              <a:t>Chapter 2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772400" cy="1828800"/>
          </a:xfrm>
        </p:spPr>
        <p:txBody>
          <a:bodyPr/>
          <a:lstStyle/>
          <a:p>
            <a:r>
              <a:rPr lang="en-US" sz="4800"/>
              <a:t>Perceiving the Self </a:t>
            </a:r>
          </a:p>
          <a:p>
            <a:r>
              <a:rPr lang="en-US" sz="4800"/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/>
          <a:lstStyle/>
          <a:p>
            <a:pPr algn="l"/>
            <a:r>
              <a:rPr lang="en-US">
                <a:latin typeface="Franklin Gothic Medium" pitchFamily="34" charset="0"/>
              </a:rPr>
              <a:t>Improving Your Perceptions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2103438"/>
            <a:ext cx="5848350" cy="4449762"/>
          </a:xfrm>
        </p:spPr>
        <p:txBody>
          <a:bodyPr/>
          <a:lstStyle/>
          <a:p>
            <a:r>
              <a:rPr lang="en-US">
                <a:latin typeface="Arial Rounded MT Bold" pitchFamily="34" charset="0"/>
              </a:rPr>
              <a:t>Verify your perceptions</a:t>
            </a:r>
          </a:p>
          <a:p>
            <a:pPr>
              <a:buFontTx/>
              <a:buNone/>
            </a:pPr>
            <a:endParaRPr lang="en-US" sz="1200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Be thoughtful when seeking explanations</a:t>
            </a:r>
          </a:p>
          <a:p>
            <a:pPr>
              <a:buFontTx/>
              <a:buNone/>
            </a:pPr>
            <a:endParaRPr lang="en-US" sz="1200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Look beyond first impressions</a:t>
            </a: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4290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>
                <a:latin typeface="Franklin Gothic Medium" pitchFamily="34" charset="0"/>
              </a:rPr>
              <a:t>Perception in a Diverse World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857250" y="2514600"/>
            <a:ext cx="4095750" cy="3276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Arial Rounded MT Bold" pitchFamily="34" charset="0"/>
              </a:rPr>
              <a:t>Culture affects how we perceive ourselves &amp; others</a:t>
            </a: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pic>
        <p:nvPicPr>
          <p:cNvPr id="46087" name="Picture 7" descr="bd1962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0"/>
            <a:ext cx="2809875" cy="34464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/>
          <a:lstStyle/>
          <a:p>
            <a:pPr algn="l"/>
            <a:r>
              <a:rPr lang="en-US" sz="4800">
                <a:latin typeface="Franklin Gothic Medium" pitchFamily="34" charset="0"/>
              </a:rPr>
              <a:t>Perceptual Barriers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828800"/>
            <a:ext cx="6000750" cy="4449763"/>
          </a:xfrm>
        </p:spPr>
        <p:txBody>
          <a:bodyPr/>
          <a:lstStyle/>
          <a:p>
            <a:r>
              <a:rPr lang="en-US">
                <a:latin typeface="Arial Rounded MT Bold" pitchFamily="34" charset="0"/>
              </a:rPr>
              <a:t>The narrow perspective</a:t>
            </a:r>
          </a:p>
          <a:p>
            <a:pPr lvl="1">
              <a:buFontTx/>
              <a:buNone/>
            </a:pPr>
            <a:r>
              <a:rPr lang="en-US">
                <a:latin typeface="Arial Rounded MT Bold" pitchFamily="34" charset="0"/>
              </a:rPr>
              <a:t>(Cultural myopia)</a:t>
            </a: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Stereotyping</a:t>
            </a:r>
          </a:p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Prejudice</a:t>
            </a:r>
          </a:p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pic>
        <p:nvPicPr>
          <p:cNvPr id="48133" name="Picture 5" descr="bd1962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0"/>
            <a:ext cx="2809875" cy="34464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>
                <a:latin typeface="Franklin Gothic Medium" pitchFamily="34" charset="0"/>
              </a:rPr>
              <a:t>Removing Perceptual Barriers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828800"/>
            <a:ext cx="7829550" cy="44497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Be mindful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Consider multiple identities and co-cultures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Expand your perspective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Deconstruct your schemas</a:t>
            </a: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/>
              <a:t>Cognition:  </a:t>
            </a:r>
            <a:br>
              <a:rPr lang="en-US" sz="4200"/>
            </a:br>
            <a:r>
              <a:rPr lang="en-US" sz="4200"/>
              <a:t>Perceiving Ourselves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79638"/>
            <a:ext cx="7772400" cy="338296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Self-concept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1400">
              <a:latin typeface="Arial Rounded MT Bold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Self-esteem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1400">
              <a:latin typeface="Arial Rounded MT Bold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Self-efficacy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362200"/>
            <a:ext cx="2508250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17088" dir="19163922" algn="ctr" rotWithShape="0">
              <a:srgbClr val="874935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/>
          <a:lstStyle/>
          <a:p>
            <a:pPr algn="l"/>
            <a:r>
              <a:rPr lang="en-US" sz="4200"/>
              <a:t>Self-Concept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Arial Rounded MT Bold" pitchFamily="34" charset="0"/>
              </a:rPr>
              <a:t>Who you think you are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Arial Rounded MT Bold" pitchFamily="34" charset="0"/>
              </a:rPr>
              <a:t>Influenced by thoughts, actions, abilities, values, goals, ideas…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Arial Rounded MT Bold" pitchFamily="34" charset="0"/>
              </a:rPr>
              <a:t>Influences how you communicate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Arial Rounded MT Bold" pitchFamily="34" charset="0"/>
              </a:rPr>
              <a:t>Comes from how others communicate with you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Arial Rounded MT Bold" pitchFamily="34" charset="0"/>
              </a:rPr>
              <a:t>Direct &amp; indirect evidence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Arial Rounded MT Bold" pitchFamily="34" charset="0"/>
              </a:rPr>
              <a:t>Social comparison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/>
          <a:lstStyle/>
          <a:p>
            <a:pPr algn="l"/>
            <a:r>
              <a:rPr lang="en-US" sz="4200"/>
              <a:t>Self-Esteem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59436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 Rounded MT Bold" pitchFamily="34" charset="0"/>
              </a:rPr>
              <a:t>A set of attitudes you hold about your own emotions, thoughts, abilities, skills, behavior, and beliefs.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 Rounded MT Bold" pitchFamily="34" charset="0"/>
              </a:rPr>
              <a:t>Linked to Self-Concept: Must know yourself to have attitudes about self.</a:t>
            </a:r>
          </a:p>
          <a:p>
            <a:pPr>
              <a:spcBef>
                <a:spcPct val="50000"/>
              </a:spcBef>
            </a:pPr>
            <a:endParaRPr lang="en-US" sz="3200">
              <a:latin typeface="Arial Rounded MT Bold" pitchFamily="34" charset="0"/>
            </a:endParaRPr>
          </a:p>
        </p:txBody>
      </p:sp>
      <p:pic>
        <p:nvPicPr>
          <p:cNvPr id="54276" name="Picture 4" descr="j042829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14600"/>
            <a:ext cx="227488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/>
          <a:lstStyle/>
          <a:p>
            <a:pPr algn="l"/>
            <a:r>
              <a:rPr lang="en-US" sz="4200"/>
              <a:t>Self-Efficacy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Ability to predict actual success based on yourself-concept and self-esteem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Affects your ability to cope with failure and success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Can lead to self-fulfilling prophecies</a:t>
            </a:r>
          </a:p>
          <a:p>
            <a:pPr lvl="1">
              <a:spcBef>
                <a:spcPct val="50000"/>
              </a:spcBef>
            </a:pPr>
            <a:endParaRPr lang="en-US">
              <a:latin typeface="Arial Rounded MT Bold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Assessing Our </a:t>
            </a:r>
            <a:br>
              <a:rPr lang="en-US"/>
            </a:br>
            <a:r>
              <a:rPr lang="en-US"/>
              <a:t>Perceptions of Self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Self-Actualization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The feelings &amp; thoughts you get when you know you have negotiated a communication situation as well as you possibly could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Leads to sense of satisfaction &amp; fulfillment</a:t>
            </a:r>
          </a:p>
          <a:p>
            <a:pPr>
              <a:spcBef>
                <a:spcPct val="50000"/>
              </a:spcBef>
            </a:pPr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Assessing Our </a:t>
            </a:r>
            <a:br>
              <a:rPr lang="en-US"/>
            </a:br>
            <a:r>
              <a:rPr lang="en-US"/>
              <a:t>Perceptions of Self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Self-Adequacy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Assessing your communication competence as sufficient or acceptable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Can lead to contentment or self-improvement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296025" cy="914400"/>
          </a:xfrm>
          <a:noFill/>
          <a:ln/>
        </p:spPr>
        <p:txBody>
          <a:bodyPr/>
          <a:lstStyle/>
          <a:p>
            <a:pPr algn="l"/>
            <a:r>
              <a:rPr lang="en-US" sz="4800">
                <a:latin typeface="Franklin Gothic Medium" pitchFamily="34" charset="0"/>
              </a:rPr>
              <a:t>Chapter Objectives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722438"/>
            <a:ext cx="7924800" cy="4449762"/>
          </a:xfrm>
        </p:spPr>
        <p:txBody>
          <a:bodyPr/>
          <a:lstStyle/>
          <a:p>
            <a:r>
              <a:rPr lang="en-US" b="0" dirty="0">
                <a:latin typeface="Arial Rounded MT Bold" pitchFamily="34" charset="0"/>
              </a:rPr>
              <a:t>Understand how your personal perspective influences communication</a:t>
            </a:r>
          </a:p>
          <a:p>
            <a:r>
              <a:rPr lang="en-US" b="0" dirty="0" smtClean="0">
                <a:latin typeface="Arial Rounded MT Bold" pitchFamily="34" charset="0"/>
              </a:rPr>
              <a:t>How </a:t>
            </a:r>
            <a:r>
              <a:rPr lang="en-US" b="0" dirty="0">
                <a:latin typeface="Arial Rounded MT Bold" pitchFamily="34" charset="0"/>
              </a:rPr>
              <a:t>we use schemas when communicating</a:t>
            </a:r>
          </a:p>
          <a:p>
            <a:r>
              <a:rPr lang="en-US" b="0" dirty="0" smtClean="0">
                <a:latin typeface="Arial Rounded MT Bold" pitchFamily="34" charset="0"/>
              </a:rPr>
              <a:t>How </a:t>
            </a:r>
            <a:r>
              <a:rPr lang="en-US" b="0" dirty="0">
                <a:latin typeface="Arial Rounded MT Bold" pitchFamily="34" charset="0"/>
              </a:rPr>
              <a:t>we use attributions to explain behavior</a:t>
            </a:r>
          </a:p>
          <a:p>
            <a:pPr>
              <a:buFontTx/>
              <a:buNone/>
            </a:pPr>
            <a:endParaRPr lang="en-US" b="0" dirty="0">
              <a:latin typeface="Arial Rounded MT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Assessing Our </a:t>
            </a:r>
            <a:br>
              <a:rPr lang="en-US"/>
            </a:br>
            <a:r>
              <a:rPr lang="en-US"/>
              <a:t>Perceptions of Self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Self-Denigration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A negative assessment about a communication experience.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Self-criticism 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Often unwarranted. Often occurs when communicators place undue importance on weaknesses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/>
              <a:t>Behavior:</a:t>
            </a:r>
            <a:br>
              <a:rPr lang="en-US" sz="4200"/>
            </a:br>
            <a:r>
              <a:rPr lang="en-US" sz="4200"/>
              <a:t>Managing Our Identities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Self-presentation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Intentional communication designed to show elements of self for strategic purposes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Occurs through various channels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Requires self-monitoring</a:t>
            </a:r>
          </a:p>
          <a:p>
            <a:pPr>
              <a:spcBef>
                <a:spcPct val="50000"/>
              </a:spcBef>
            </a:pPr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/>
              <a:t>Behavior:</a:t>
            </a:r>
            <a:br>
              <a:rPr lang="en-US" sz="4200"/>
            </a:br>
            <a:r>
              <a:rPr lang="en-US" sz="4200"/>
              <a:t>Managing Our Identities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Self-disclosure</a:t>
            </a:r>
          </a:p>
          <a:p>
            <a:pPr lvl="1"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Revealing yourself to others by sharing personal information</a:t>
            </a:r>
          </a:p>
          <a:p>
            <a:pPr lvl="1"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Must not be information easily known to others</a:t>
            </a:r>
          </a:p>
          <a:p>
            <a:pPr lvl="1"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Sharing must be voluntary</a:t>
            </a:r>
          </a:p>
          <a:p>
            <a:pPr>
              <a:spcBef>
                <a:spcPct val="50000"/>
              </a:spcBef>
            </a:pPr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/>
              <a:t>Behavior:</a:t>
            </a:r>
            <a:br>
              <a:rPr lang="en-US" sz="4200"/>
            </a:br>
            <a:r>
              <a:rPr lang="en-US" sz="4200"/>
              <a:t>Managing Our Identities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22463"/>
            <a:ext cx="5943600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/>
              <a:t>Technology:</a:t>
            </a:r>
            <a:br>
              <a:rPr lang="en-US" sz="4200"/>
            </a:br>
            <a:r>
              <a:rPr lang="en-US" sz="4200"/>
              <a:t>Managing the Self Online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077200" cy="47244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Self-presentation can be more controlled</a:t>
            </a:r>
          </a:p>
          <a:p>
            <a:pPr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Make conscious choices about what to reveal to others</a:t>
            </a:r>
          </a:p>
          <a:p>
            <a:pPr>
              <a:spcBef>
                <a:spcPct val="30000"/>
              </a:spcBef>
            </a:pPr>
            <a:r>
              <a:rPr lang="en-US">
                <a:latin typeface="Arial Rounded MT Bold" pitchFamily="34" charset="0"/>
              </a:rPr>
              <a:t>Allows for experimentation with identity</a:t>
            </a:r>
          </a:p>
          <a:p>
            <a:pPr>
              <a:spcBef>
                <a:spcPct val="50000"/>
              </a:spcBef>
            </a:pPr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296025" cy="914400"/>
          </a:xfrm>
          <a:noFill/>
          <a:ln/>
        </p:spPr>
        <p:txBody>
          <a:bodyPr/>
          <a:lstStyle/>
          <a:p>
            <a:pPr algn="l"/>
            <a:r>
              <a:rPr lang="en-US" sz="4800">
                <a:latin typeface="Franklin Gothic Medium" pitchFamily="34" charset="0"/>
              </a:rPr>
              <a:t>Chapter Objectives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951038"/>
            <a:ext cx="7924800" cy="4449762"/>
          </a:xfrm>
        </p:spPr>
        <p:txBody>
          <a:bodyPr/>
          <a:lstStyle/>
          <a:p>
            <a:r>
              <a:rPr lang="en-US" b="0">
                <a:latin typeface="Arial Rounded MT Bold" pitchFamily="34" charset="0"/>
              </a:rPr>
              <a:t>Understand how cultural differences influence perception</a:t>
            </a:r>
          </a:p>
          <a:p>
            <a:r>
              <a:rPr lang="en-US" b="0">
                <a:latin typeface="Arial Rounded MT Bold" pitchFamily="34" charset="0"/>
              </a:rPr>
              <a:t>Identify how your self-concept influences communication</a:t>
            </a:r>
          </a:p>
          <a:p>
            <a:r>
              <a:rPr lang="en-US" b="0">
                <a:latin typeface="Arial Rounded MT Bold" pitchFamily="34" charset="0"/>
              </a:rPr>
              <a:t>Describe how cognitions and behavior affect your communication</a:t>
            </a:r>
          </a:p>
          <a:p>
            <a:pPr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731000" cy="914400"/>
          </a:xfrm>
          <a:noFill/>
          <a:ln/>
        </p:spPr>
        <p:txBody>
          <a:bodyPr/>
          <a:lstStyle/>
          <a:p>
            <a:pPr algn="l"/>
            <a:r>
              <a:rPr lang="en-US">
                <a:latin typeface="Franklin Gothic Medium" pitchFamily="34" charset="0"/>
              </a:rPr>
              <a:t>Perception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722438"/>
            <a:ext cx="5181600" cy="44497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000">
                <a:latin typeface="Arial Rounded MT Bold" pitchFamily="34" charset="0"/>
              </a:rPr>
              <a:t>A cognitive process through which we interpret our experiences and come to our own unique understandings</a:t>
            </a:r>
            <a:endParaRPr lang="en-US" b="0">
              <a:latin typeface="Arial Rounded MT Bold" pitchFamily="34" charset="0"/>
            </a:endParaRPr>
          </a:p>
        </p:txBody>
      </p:sp>
      <p:pic>
        <p:nvPicPr>
          <p:cNvPr id="18439" name="Picture 7" descr="j023188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2741613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/>
          <a:lstStyle/>
          <a:p>
            <a:pPr algn="l"/>
            <a:r>
              <a:rPr lang="en-US">
                <a:latin typeface="Franklin Gothic Medium" pitchFamily="34" charset="0"/>
              </a:rPr>
              <a:t>Communication Processing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722438"/>
            <a:ext cx="5162550" cy="4449762"/>
          </a:xfrm>
        </p:spPr>
        <p:txBody>
          <a:bodyPr/>
          <a:lstStyle/>
          <a:p>
            <a:r>
              <a:rPr lang="en-US">
                <a:latin typeface="Arial Rounded MT Bold" pitchFamily="34" charset="0"/>
              </a:rPr>
              <a:t>Gathering, organizing, &amp; evaluating information</a:t>
            </a:r>
          </a:p>
          <a:p>
            <a:r>
              <a:rPr lang="en-US">
                <a:latin typeface="Arial Rounded MT Bold" pitchFamily="34" charset="0"/>
              </a:rPr>
              <a:t>Goes beyond senses</a:t>
            </a:r>
          </a:p>
          <a:p>
            <a:r>
              <a:rPr lang="en-US">
                <a:latin typeface="Arial Rounded MT Bold" pitchFamily="34" charset="0"/>
              </a:rPr>
              <a:t>Involves personal factors</a:t>
            </a:r>
            <a:endParaRPr lang="en-US" b="0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5908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7372" dir="19578596" algn="ctr" rotWithShape="0">
              <a:srgbClr val="874935">
                <a:alpha val="5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/>
          <a:lstStyle/>
          <a:p>
            <a:pPr algn="l"/>
            <a:r>
              <a:rPr lang="en-US" sz="4800">
                <a:latin typeface="Franklin Gothic Medium" pitchFamily="34" charset="0"/>
              </a:rPr>
              <a:t>The Perception Process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722438"/>
            <a:ext cx="7829550" cy="4449762"/>
          </a:xfrm>
        </p:spPr>
        <p:txBody>
          <a:bodyPr/>
          <a:lstStyle/>
          <a:p>
            <a:r>
              <a:rPr lang="en-US">
                <a:latin typeface="Arial Rounded MT Bold" pitchFamily="34" charset="0"/>
              </a:rPr>
              <a:t>Selecting</a:t>
            </a:r>
          </a:p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Organizing</a:t>
            </a:r>
          </a:p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Interpreting</a:t>
            </a:r>
          </a:p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23939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7372" dir="19578596" algn="ctr" rotWithShape="0">
              <a:srgbClr val="874935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533400"/>
            <a:ext cx="7112000" cy="9144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>
                <a:latin typeface="Franklin Gothic Medium" pitchFamily="34" charset="0"/>
              </a:rPr>
              <a:t>Schemas:  </a:t>
            </a:r>
            <a:br>
              <a:rPr lang="en-US">
                <a:latin typeface="Franklin Gothic Medium" pitchFamily="34" charset="0"/>
              </a:rPr>
            </a:br>
            <a:r>
              <a:rPr lang="en-US">
                <a:latin typeface="Franklin Gothic Medium" pitchFamily="34" charset="0"/>
              </a:rPr>
              <a:t>Organizing Perceptions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722438"/>
            <a:ext cx="7829550" cy="4449762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04850" y="1874838"/>
            <a:ext cx="782955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Mental structures that put together related bits of information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Help you understand how things work and how they should proceed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Evolve and change over time</a:t>
            </a:r>
          </a:p>
          <a:p>
            <a:pPr marL="742950" lvl="1" indent="-285750">
              <a:spcBef>
                <a:spcPct val="20000"/>
              </a:spcBef>
            </a:pPr>
            <a:endParaRPr lang="en-US" sz="3200" dirty="0">
              <a:solidFill>
                <a:srgbClr val="FF902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533400"/>
            <a:ext cx="7112000" cy="914400"/>
          </a:xfrm>
          <a:noFill/>
          <a:ln/>
        </p:spPr>
        <p:txBody>
          <a:bodyPr/>
          <a:lstStyle/>
          <a:p>
            <a:pPr algn="l"/>
            <a:r>
              <a:rPr lang="en-US" sz="4800">
                <a:latin typeface="Franklin Gothic Medium" pitchFamily="34" charset="0"/>
              </a:rPr>
              <a:t>Challenges with Schemas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722438"/>
            <a:ext cx="7829550" cy="4449762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04850" y="1874838"/>
            <a:ext cx="782955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Mindlessness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latin typeface="Arial Rounded MT Bold" pitchFamily="34" charset="0"/>
              </a:rPr>
              <a:t>Selective </a:t>
            </a:r>
            <a:r>
              <a:rPr lang="en-US" sz="3600" b="1" dirty="0">
                <a:latin typeface="Arial Rounded MT Bold" pitchFamily="34" charset="0"/>
              </a:rPr>
              <a:t>perception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latin typeface="Arial Rounded MT Bold" pitchFamily="34" charset="0"/>
              </a:rPr>
              <a:t>Undue influence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latin typeface="Arial Rounded MT Bold" pitchFamily="34" charset="0"/>
              </a:rPr>
              <a:t>Bar pickup schema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rgbClr val="6F8B3D"/>
                </a:solidFill>
                <a:latin typeface="Arial Rounded MT Bold" pitchFamily="34" charset="0"/>
                <a:hlinkClick r:id="rId3"/>
              </a:rPr>
              <a:t>Good Will Hunting</a:t>
            </a:r>
            <a:endParaRPr lang="en-US" sz="3600" b="1" dirty="0" smtClean="0">
              <a:solidFill>
                <a:srgbClr val="6F8B3D"/>
              </a:solidFill>
              <a:latin typeface="Arial Rounded MT Bold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rgbClr val="6F8B3D"/>
                </a:solidFill>
                <a:latin typeface="Arial Rounded MT Bold" pitchFamily="34" charset="0"/>
                <a:hlinkClick r:id="rId4"/>
              </a:rPr>
              <a:t>Hitch</a:t>
            </a:r>
            <a:r>
              <a:rPr lang="en-US" sz="3600" b="1" dirty="0" smtClean="0">
                <a:solidFill>
                  <a:srgbClr val="6F8B3D"/>
                </a:solidFill>
                <a:latin typeface="Arial Rounded MT Bold" pitchFamily="34" charset="0"/>
              </a:rPr>
              <a:t>, as we’ve seen</a:t>
            </a:r>
            <a:endParaRPr lang="en-US" sz="3600" b="1" dirty="0">
              <a:solidFill>
                <a:srgbClr val="6F8B3D"/>
              </a:solidFill>
              <a:latin typeface="Arial Rounded MT Bold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b="1" dirty="0">
              <a:solidFill>
                <a:srgbClr val="6F8B3D"/>
              </a:solidFill>
              <a:latin typeface="Arial Rounded MT Bold" pitchFamily="34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en-US" sz="3200" dirty="0">
              <a:solidFill>
                <a:srgbClr val="FF9021"/>
              </a:solidFill>
              <a:latin typeface="Arial Rounded MT Bold" pitchFamily="34" charset="0"/>
            </a:endParaRP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276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533400"/>
            <a:ext cx="7112000" cy="9144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>
                <a:latin typeface="Franklin Gothic Medium" pitchFamily="34" charset="0"/>
              </a:rPr>
              <a:t>Attributions: Interpreting Perceptions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552450" y="1722438"/>
            <a:ext cx="7829550" cy="4449762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>
              <a:latin typeface="Arial Rounded MT Bold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4850" y="1874838"/>
            <a:ext cx="782955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Using personal characteristics to explain others’ behavior</a:t>
            </a:r>
            <a:endParaRPr lang="en-US" sz="1200" b="1" dirty="0">
              <a:latin typeface="Arial Rounded MT Bold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Can change over time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3200" b="1" dirty="0">
                <a:solidFill>
                  <a:srgbClr val="FF9021"/>
                </a:solidFill>
                <a:latin typeface="Arial Rounded MT Bold" pitchFamily="34" charset="0"/>
              </a:rPr>
              <a:t>(Interaction appearance theory)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 Rounded MT Bold" pitchFamily="34" charset="0"/>
              </a:rPr>
              <a:t>Can be problematic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3200" b="1" dirty="0">
                <a:solidFill>
                  <a:srgbClr val="FF9021"/>
                </a:solidFill>
                <a:latin typeface="Arial Rounded MT Bold" pitchFamily="34" charset="0"/>
              </a:rPr>
              <a:t>(Fundamental attribution error)</a:t>
            </a:r>
          </a:p>
          <a:p>
            <a:pPr marL="742950" lvl="1" indent="-285750">
              <a:spcBef>
                <a:spcPct val="20000"/>
              </a:spcBef>
            </a:pPr>
            <a:endParaRPr lang="en-US" sz="3200" dirty="0">
              <a:solidFill>
                <a:srgbClr val="FF902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243</TotalTime>
  <Words>471</Words>
  <Application>Microsoft Office PowerPoint</Application>
  <PresentationFormat>On-screen Show (4:3)</PresentationFormat>
  <Paragraphs>123</Paragraphs>
  <Slides>24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Chapter 2</vt:lpstr>
      <vt:lpstr>Chapter Objectives</vt:lpstr>
      <vt:lpstr>Chapter Objectives</vt:lpstr>
      <vt:lpstr>Perception</vt:lpstr>
      <vt:lpstr>Communication Processing</vt:lpstr>
      <vt:lpstr>The Perception Process</vt:lpstr>
      <vt:lpstr>Schemas:   Organizing Perceptions</vt:lpstr>
      <vt:lpstr>Challenges with Schemas</vt:lpstr>
      <vt:lpstr>Attributions: Interpreting Perceptions</vt:lpstr>
      <vt:lpstr>Improving Your Perceptions</vt:lpstr>
      <vt:lpstr>Perception in a Diverse World</vt:lpstr>
      <vt:lpstr>Perceptual Barriers</vt:lpstr>
      <vt:lpstr>Removing Perceptual Barriers</vt:lpstr>
      <vt:lpstr>Cognition:   Perceiving Ourselves</vt:lpstr>
      <vt:lpstr>Self-Concept</vt:lpstr>
      <vt:lpstr>Self-Esteem</vt:lpstr>
      <vt:lpstr>Self-Efficacy</vt:lpstr>
      <vt:lpstr>Assessing Our  Perceptions of Self</vt:lpstr>
      <vt:lpstr>Assessing Our  Perceptions of Self</vt:lpstr>
      <vt:lpstr>Assessing Our  Perceptions of Self</vt:lpstr>
      <vt:lpstr>Behavior: Managing Our Identities</vt:lpstr>
      <vt:lpstr>Behavior: Managing Our Identities</vt:lpstr>
      <vt:lpstr>Behavior: Managing Our Identities</vt:lpstr>
      <vt:lpstr>Technology: Managing the Self Online</vt:lpstr>
    </vt:vector>
  </TitlesOfParts>
  <Company>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***</dc:creator>
  <cp:lastModifiedBy>G Jones</cp:lastModifiedBy>
  <cp:revision>20</cp:revision>
  <dcterms:created xsi:type="dcterms:W3CDTF">2008-09-28T21:11:24Z</dcterms:created>
  <dcterms:modified xsi:type="dcterms:W3CDTF">2014-08-26T15:21:35Z</dcterms:modified>
</cp:coreProperties>
</file>