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8" r:id="rId2"/>
    <p:sldId id="256" r:id="rId3"/>
    <p:sldId id="389" r:id="rId4"/>
    <p:sldId id="411" r:id="rId5"/>
    <p:sldId id="412" r:id="rId6"/>
    <p:sldId id="413" r:id="rId7"/>
    <p:sldId id="414" r:id="rId8"/>
    <p:sldId id="415" r:id="rId9"/>
    <p:sldId id="416" r:id="rId10"/>
    <p:sldId id="417" r:id="rId11"/>
    <p:sldId id="418" r:id="rId12"/>
    <p:sldId id="419" r:id="rId13"/>
    <p:sldId id="420" r:id="rId14"/>
    <p:sldId id="421" r:id="rId15"/>
    <p:sldId id="422" r:id="rId16"/>
    <p:sldId id="423" r:id="rId17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srgbClr val="FF0000"/>
    </p:penClr>
  </p:showPr>
  <p:clrMru>
    <a:srgbClr val="FFFF66"/>
    <a:srgbClr val="874935"/>
    <a:srgbClr val="FF9021"/>
    <a:srgbClr val="FFFFFF"/>
    <a:srgbClr val="6F8B3D"/>
    <a:srgbClr val="556B2F"/>
    <a:srgbClr val="2E8B57"/>
    <a:srgbClr val="80ABE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48" autoAdjust="0"/>
    <p:restoredTop sz="94660"/>
  </p:normalViewPr>
  <p:slideViewPr>
    <p:cSldViewPr showGuides="1">
      <p:cViewPr>
        <p:scale>
          <a:sx n="75" d="100"/>
          <a:sy n="75" d="100"/>
        </p:scale>
        <p:origin x="-336" y="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defTabSz="933450">
              <a:defRPr sz="1200"/>
            </a:lvl1pPr>
          </a:lstStyle>
          <a:p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8275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r" defTabSz="933450">
              <a:defRPr sz="1200"/>
            </a:lvl1pPr>
          </a:lstStyle>
          <a:p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2375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defTabSz="933450">
              <a:defRPr sz="1200"/>
            </a:lvl1pPr>
          </a:lstStyle>
          <a:p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8275" y="8842375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 defTabSz="933450">
              <a:defRPr sz="1200"/>
            </a:lvl1pPr>
          </a:lstStyle>
          <a:p>
            <a:fld id="{295FC812-26AB-45C2-AF1B-78A64BCA086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defTabSz="933450">
              <a:defRPr sz="1200"/>
            </a:lvl1pPr>
          </a:lstStyle>
          <a:p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275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r" defTabSz="933450">
              <a:defRPr sz="1200"/>
            </a:lvl1pPr>
          </a:lstStyle>
          <a:p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21188"/>
            <a:ext cx="5619750" cy="418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375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defTabSz="933450">
              <a:defRPr sz="1200"/>
            </a:lvl1pPr>
          </a:lstStyle>
          <a:p>
            <a:endParaRPr 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275" y="8842375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 defTabSz="933450">
              <a:defRPr sz="1200"/>
            </a:lvl1pPr>
          </a:lstStyle>
          <a:p>
            <a:fld id="{362696BF-7238-4805-B042-E6795458AB7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BFA25A-A63D-49C0-921F-6A3CC2D6F134}" type="slidenum">
              <a:rPr lang="en-US"/>
              <a:pPr/>
              <a:t>3</a:t>
            </a:fld>
            <a:endParaRPr lang="en-US"/>
          </a:p>
        </p:txBody>
      </p:sp>
      <p:sp>
        <p:nvSpPr>
          <p:cNvPr id="27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DE4B68-E55D-4349-B129-ED07A8D1C080}" type="slidenum">
              <a:rPr lang="en-US"/>
              <a:pPr/>
              <a:t>12</a:t>
            </a:fld>
            <a:endParaRPr lang="en-US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BC9BB9-803B-4CD9-B61D-AD72B42CE88B}" type="slidenum">
              <a:rPr lang="en-US"/>
              <a:pPr/>
              <a:t>13</a:t>
            </a:fld>
            <a:endParaRPr lang="en-US"/>
          </a:p>
        </p:txBody>
      </p:sp>
      <p:sp>
        <p:nvSpPr>
          <p:cNvPr id="3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759811-BE0E-45FB-BFEA-14D023DAA94C}" type="slidenum">
              <a:rPr lang="en-US"/>
              <a:pPr/>
              <a:t>14</a:t>
            </a:fld>
            <a:endParaRPr lang="en-US"/>
          </a:p>
        </p:txBody>
      </p:sp>
      <p:sp>
        <p:nvSpPr>
          <p:cNvPr id="345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5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CA1054-43FA-40B4-BDCA-9B8E9F114C18}" type="slidenum">
              <a:rPr lang="en-US"/>
              <a:pPr/>
              <a:t>15</a:t>
            </a:fld>
            <a:endParaRPr lang="en-US"/>
          </a:p>
        </p:txBody>
      </p:sp>
      <p:sp>
        <p:nvSpPr>
          <p:cNvPr id="347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7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44AE76-6C81-4D66-83F2-E0362D10B913}" type="slidenum">
              <a:rPr lang="en-US"/>
              <a:pPr/>
              <a:t>16</a:t>
            </a:fld>
            <a:endParaRPr lang="en-US"/>
          </a:p>
        </p:txBody>
      </p:sp>
      <p:sp>
        <p:nvSpPr>
          <p:cNvPr id="349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9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13CD11-C68C-4B2C-9670-65D7AE2C96E6}" type="slidenum">
              <a:rPr lang="en-US"/>
              <a:pPr/>
              <a:t>4</a:t>
            </a:fld>
            <a:endParaRPr lang="en-US"/>
          </a:p>
        </p:txBody>
      </p:sp>
      <p:sp>
        <p:nvSpPr>
          <p:cNvPr id="322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E8193D-10A8-49C4-8E97-657E1330262F}" type="slidenum">
              <a:rPr lang="en-US"/>
              <a:pPr/>
              <a:t>5</a:t>
            </a:fld>
            <a:endParaRPr lang="en-US"/>
          </a:p>
        </p:txBody>
      </p:sp>
      <p:sp>
        <p:nvSpPr>
          <p:cNvPr id="324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4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C8A95D-5694-47B5-906A-E0DD9A07C412}" type="slidenum">
              <a:rPr lang="en-US"/>
              <a:pPr/>
              <a:t>6</a:t>
            </a:fld>
            <a:endParaRPr lang="en-US"/>
          </a:p>
        </p:txBody>
      </p:sp>
      <p:sp>
        <p:nvSpPr>
          <p:cNvPr id="32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6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923D8F-9D85-4A2D-AE0A-37EBB1326663}" type="slidenum">
              <a:rPr lang="en-US"/>
              <a:pPr/>
              <a:t>7</a:t>
            </a:fld>
            <a:endParaRPr lang="en-US"/>
          </a:p>
        </p:txBody>
      </p:sp>
      <p:sp>
        <p:nvSpPr>
          <p:cNvPr id="33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0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F2B7F0-13E8-4C57-9DFF-270C602C79E2}" type="slidenum">
              <a:rPr lang="en-US"/>
              <a:pPr/>
              <a:t>8</a:t>
            </a:fld>
            <a:endParaRPr lang="en-US"/>
          </a:p>
        </p:txBody>
      </p:sp>
      <p:sp>
        <p:nvSpPr>
          <p:cNvPr id="332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2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AD4BC1-DBBC-4B9C-81E5-25F7F476EEE2}" type="slidenum">
              <a:rPr lang="en-US"/>
              <a:pPr/>
              <a:t>9</a:t>
            </a:fld>
            <a:endParaRPr lang="en-US"/>
          </a:p>
        </p:txBody>
      </p:sp>
      <p:sp>
        <p:nvSpPr>
          <p:cNvPr id="334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4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4E9A2B-2C6E-4C06-B36E-6E17F1173105}" type="slidenum">
              <a:rPr lang="en-US"/>
              <a:pPr/>
              <a:t>10</a:t>
            </a:fld>
            <a:endParaRPr lang="en-US"/>
          </a:p>
        </p:txBody>
      </p:sp>
      <p:sp>
        <p:nvSpPr>
          <p:cNvPr id="336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6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627D7D-73C8-4F80-B46A-4A3798AB3CA3}" type="slidenum">
              <a:rPr lang="en-US"/>
              <a:pPr/>
              <a:t>11</a:t>
            </a:fld>
            <a:endParaRPr lang="en-US"/>
          </a:p>
        </p:txBody>
      </p:sp>
      <p:sp>
        <p:nvSpPr>
          <p:cNvPr id="338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8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6BDF16F-7448-43FA-A977-59E45C4AFAF2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0245" name="Group 5"/>
          <p:cNvGrpSpPr>
            <a:grpSpLocks/>
          </p:cNvGrpSpPr>
          <p:nvPr/>
        </p:nvGrpSpPr>
        <p:grpSpPr bwMode="auto">
          <a:xfrm>
            <a:off x="609600" y="1066800"/>
            <a:ext cx="8077200" cy="5257800"/>
            <a:chOff x="480" y="576"/>
            <a:chExt cx="4944" cy="3264"/>
          </a:xfrm>
        </p:grpSpPr>
        <p:sp>
          <p:nvSpPr>
            <p:cNvPr id="10246" name="AutoShape 6"/>
            <p:cNvSpPr>
              <a:spLocks noChangeArrowheads="1"/>
            </p:cNvSpPr>
            <p:nvPr userDrawn="1"/>
          </p:nvSpPr>
          <p:spPr bwMode="auto">
            <a:xfrm>
              <a:off x="480" y="576"/>
              <a:ext cx="4944" cy="326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7" name="Rectangle 7"/>
            <p:cNvSpPr>
              <a:spLocks noChangeArrowheads="1"/>
            </p:cNvSpPr>
            <p:nvPr userDrawn="1"/>
          </p:nvSpPr>
          <p:spPr bwMode="auto">
            <a:xfrm>
              <a:off x="480" y="576"/>
              <a:ext cx="1104" cy="326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0" y="533400"/>
            <a:ext cx="8686800" cy="1219200"/>
          </a:xfrm>
          <a:prstGeom prst="rect">
            <a:avLst/>
          </a:prstGeom>
          <a:solidFill>
            <a:srgbClr val="87493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8956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grpSp>
        <p:nvGrpSpPr>
          <p:cNvPr id="10250" name="Group 10"/>
          <p:cNvGrpSpPr>
            <a:grpSpLocks/>
          </p:cNvGrpSpPr>
          <p:nvPr/>
        </p:nvGrpSpPr>
        <p:grpSpPr bwMode="auto">
          <a:xfrm>
            <a:off x="0" y="965200"/>
            <a:ext cx="1524000" cy="304800"/>
            <a:chOff x="0" y="592"/>
            <a:chExt cx="960" cy="192"/>
          </a:xfrm>
        </p:grpSpPr>
        <p:sp>
          <p:nvSpPr>
            <p:cNvPr id="10251" name="Line 11"/>
            <p:cNvSpPr>
              <a:spLocks noChangeShapeType="1"/>
            </p:cNvSpPr>
            <p:nvPr userDrawn="1"/>
          </p:nvSpPr>
          <p:spPr bwMode="auto">
            <a:xfrm>
              <a:off x="0" y="672"/>
              <a:ext cx="864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52" name="Oval 12"/>
            <p:cNvSpPr>
              <a:spLocks noChangeArrowheads="1"/>
            </p:cNvSpPr>
            <p:nvPr userDrawn="1"/>
          </p:nvSpPr>
          <p:spPr bwMode="auto">
            <a:xfrm>
              <a:off x="768" y="592"/>
              <a:ext cx="192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53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1447800" y="406400"/>
            <a:ext cx="73152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690207-2C69-4070-ABA0-AB6130CE4E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527050"/>
            <a:ext cx="2057400" cy="56451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527050"/>
            <a:ext cx="6019800" cy="56451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50E3DB-A72F-4301-8D03-A36C769BBA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310615-8123-4F50-A728-A294C29923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65C1BD-6253-4DA6-BCC6-82351BB8B7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22438"/>
            <a:ext cx="3810000" cy="44497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722438"/>
            <a:ext cx="3810000" cy="44497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4F97B8-9A50-4117-8D1F-530A27BB6A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1E8F68-EF9C-4E04-9B8A-72F3BCA0F7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794FCC-78A8-4609-A4D1-25F20777CA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9A4669-25C3-4B53-A79B-E3233327CB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37C19D-F8F6-47C6-AE22-8A4D816F95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8DF148-13D3-442A-BD09-C119F4297E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F8B3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293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944233D-2953-4E1D-A700-ED707AFF6485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609600" y="1066800"/>
            <a:ext cx="8077200" cy="5257800"/>
            <a:chOff x="480" y="576"/>
            <a:chExt cx="4944" cy="3264"/>
          </a:xfrm>
        </p:grpSpPr>
        <p:sp>
          <p:nvSpPr>
            <p:cNvPr id="1032" name="AutoShape 8"/>
            <p:cNvSpPr>
              <a:spLocks noChangeArrowheads="1"/>
            </p:cNvSpPr>
            <p:nvPr userDrawn="1"/>
          </p:nvSpPr>
          <p:spPr bwMode="auto">
            <a:xfrm>
              <a:off x="480" y="576"/>
              <a:ext cx="4944" cy="326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" name="Rectangle 9"/>
            <p:cNvSpPr>
              <a:spLocks noChangeArrowheads="1"/>
            </p:cNvSpPr>
            <p:nvPr userDrawn="1"/>
          </p:nvSpPr>
          <p:spPr bwMode="auto">
            <a:xfrm>
              <a:off x="480" y="576"/>
              <a:ext cx="1104" cy="326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381000"/>
            <a:ext cx="8686800" cy="1371600"/>
          </a:xfrm>
          <a:prstGeom prst="rect">
            <a:avLst/>
          </a:prstGeom>
          <a:solidFill>
            <a:srgbClr val="87493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722438"/>
            <a:ext cx="7772400" cy="444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grpSp>
        <p:nvGrpSpPr>
          <p:cNvPr id="1046" name="Group 22"/>
          <p:cNvGrpSpPr>
            <a:grpSpLocks/>
          </p:cNvGrpSpPr>
          <p:nvPr/>
        </p:nvGrpSpPr>
        <p:grpSpPr bwMode="auto">
          <a:xfrm>
            <a:off x="0" y="965200"/>
            <a:ext cx="1524000" cy="304800"/>
            <a:chOff x="0" y="592"/>
            <a:chExt cx="960" cy="192"/>
          </a:xfrm>
        </p:grpSpPr>
        <p:sp>
          <p:nvSpPr>
            <p:cNvPr id="1035" name="Line 11"/>
            <p:cNvSpPr>
              <a:spLocks noChangeShapeType="1"/>
            </p:cNvSpPr>
            <p:nvPr userDrawn="1"/>
          </p:nvSpPr>
          <p:spPr bwMode="auto">
            <a:xfrm>
              <a:off x="0" y="672"/>
              <a:ext cx="864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5" name="Oval 21"/>
            <p:cNvSpPr>
              <a:spLocks noChangeArrowheads="1"/>
            </p:cNvSpPr>
            <p:nvPr userDrawn="1"/>
          </p:nvSpPr>
          <p:spPr bwMode="auto">
            <a:xfrm>
              <a:off x="768" y="592"/>
              <a:ext cx="192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47" name="Rectangle 23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527050"/>
            <a:ext cx="7391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rgbClr val="FF902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rgbClr val="FF9021"/>
          </a:solidFill>
          <a:latin typeface="Arial Unicode MS" pitchFamily="34" charset="-128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rgbClr val="FF9021"/>
          </a:solidFill>
          <a:latin typeface="Arial Unicode MS" pitchFamily="34" charset="-128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rgbClr val="FF9021"/>
          </a:solidFill>
          <a:latin typeface="Arial Unicode MS" pitchFamily="34" charset="-128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rgbClr val="FF9021"/>
          </a:solidFill>
          <a:latin typeface="Arial Unicode MS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FF9021"/>
          </a:solidFill>
          <a:latin typeface="Arial Unicode MS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FF9021"/>
          </a:solidFill>
          <a:latin typeface="Arial Unicode MS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FF9021"/>
          </a:solidFill>
          <a:latin typeface="Arial Unicode MS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FF9021"/>
          </a:solidFill>
          <a:latin typeface="Arial Unicode MS" pitchFamily="34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600" b="1">
          <a:solidFill>
            <a:srgbClr val="6F8B3D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3200" b="1">
          <a:solidFill>
            <a:srgbClr val="FF902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800" b="1">
          <a:solidFill>
            <a:srgbClr val="874935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600200" y="406400"/>
            <a:ext cx="7010400" cy="1470025"/>
          </a:xfrm>
        </p:spPr>
        <p:txBody>
          <a:bodyPr/>
          <a:lstStyle/>
          <a:p>
            <a:pPr algn="l"/>
            <a:r>
              <a:rPr lang="en-US"/>
              <a:t>Chapter 12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048000"/>
            <a:ext cx="7772400" cy="19812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4400">
                <a:latin typeface="Arial Unicode MS" pitchFamily="34" charset="-128"/>
              </a:rPr>
              <a:t>Organizing, Outlining, 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4400">
                <a:latin typeface="Arial Unicode MS" pitchFamily="34" charset="-128"/>
              </a:rPr>
              <a:t>and Writing 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4400">
                <a:latin typeface="Arial Unicode MS" pitchFamily="34" charset="-128"/>
              </a:rPr>
              <a:t>Presentations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5" name="Rectangle 3"/>
          <p:cNvSpPr>
            <a:spLocks noGrp="1" noChangeArrowheads="1"/>
          </p:cNvSpPr>
          <p:nvPr>
            <p:ph type="title"/>
          </p:nvPr>
        </p:nvSpPr>
        <p:spPr>
          <a:xfrm>
            <a:off x="1651000" y="628650"/>
            <a:ext cx="6959600" cy="914400"/>
          </a:xfrm>
          <a:noFill/>
          <a:ln/>
        </p:spPr>
        <p:txBody>
          <a:bodyPr/>
          <a:lstStyle/>
          <a:p>
            <a:pPr algn="l"/>
            <a:r>
              <a:rPr lang="en-US" sz="4200">
                <a:latin typeface="Franklin Gothic Medium" pitchFamily="34" charset="0"/>
              </a:rPr>
              <a:t>Outlining Your Speech</a:t>
            </a:r>
          </a:p>
        </p:txBody>
      </p:sp>
      <p:sp>
        <p:nvSpPr>
          <p:cNvPr id="3358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09600" y="1905000"/>
            <a:ext cx="7924800" cy="41910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3200" dirty="0"/>
              <a:t>Outlining </a:t>
            </a:r>
            <a:r>
              <a:rPr lang="en-US" sz="3200" dirty="0" smtClean="0"/>
              <a:t>Essentials </a:t>
            </a:r>
            <a:r>
              <a:rPr lang="en-US" sz="3200" dirty="0" smtClean="0">
                <a:solidFill>
                  <a:srgbClr val="00B050"/>
                </a:solidFill>
              </a:rPr>
              <a:t>[show text]</a:t>
            </a:r>
            <a:endParaRPr lang="en-US" sz="3200" dirty="0">
              <a:solidFill>
                <a:srgbClr val="00B050"/>
              </a:solidFill>
            </a:endParaRPr>
          </a:p>
          <a:p>
            <a:pPr lvl="1">
              <a:lnSpc>
                <a:spcPct val="90000"/>
              </a:lnSpc>
              <a:spcBef>
                <a:spcPct val="30000"/>
              </a:spcBef>
            </a:pPr>
            <a:r>
              <a:rPr lang="en-US" sz="2800" dirty="0"/>
              <a:t>Use standard symbols</a:t>
            </a:r>
          </a:p>
          <a:p>
            <a:pPr lvl="1">
              <a:lnSpc>
                <a:spcPct val="90000"/>
              </a:lnSpc>
              <a:spcBef>
                <a:spcPct val="30000"/>
              </a:spcBef>
            </a:pPr>
            <a:r>
              <a:rPr lang="en-US" sz="2800" dirty="0"/>
              <a:t>Use subdivisions properly</a:t>
            </a:r>
          </a:p>
          <a:p>
            <a:pPr lvl="1">
              <a:lnSpc>
                <a:spcPct val="90000"/>
              </a:lnSpc>
              <a:spcBef>
                <a:spcPct val="30000"/>
              </a:spcBef>
            </a:pPr>
            <a:r>
              <a:rPr lang="en-US" sz="2800" dirty="0"/>
              <a:t>Separate the parts of your speech</a:t>
            </a:r>
          </a:p>
          <a:p>
            <a:pPr lvl="1">
              <a:lnSpc>
                <a:spcPct val="90000"/>
              </a:lnSpc>
              <a:spcBef>
                <a:spcPct val="30000"/>
              </a:spcBef>
            </a:pPr>
            <a:r>
              <a:rPr lang="en-US" sz="2800" dirty="0"/>
              <a:t>Cite your sources</a:t>
            </a:r>
          </a:p>
          <a:p>
            <a:pPr lvl="2">
              <a:lnSpc>
                <a:spcPct val="90000"/>
              </a:lnSpc>
              <a:spcBef>
                <a:spcPct val="30000"/>
              </a:spcBef>
            </a:pPr>
            <a:r>
              <a:rPr lang="en-US" sz="2400" dirty="0"/>
              <a:t>MLA</a:t>
            </a:r>
          </a:p>
          <a:p>
            <a:pPr lvl="2">
              <a:lnSpc>
                <a:spcPct val="90000"/>
              </a:lnSpc>
              <a:spcBef>
                <a:spcPct val="30000"/>
              </a:spcBef>
            </a:pPr>
            <a:r>
              <a:rPr lang="en-US" sz="2400" dirty="0"/>
              <a:t>APA</a:t>
            </a:r>
          </a:p>
          <a:p>
            <a:pPr lvl="1">
              <a:lnSpc>
                <a:spcPct val="90000"/>
              </a:lnSpc>
              <a:spcBef>
                <a:spcPct val="30000"/>
              </a:spcBef>
            </a:pPr>
            <a:r>
              <a:rPr lang="en-US" sz="2800" dirty="0"/>
              <a:t>Give your speech a title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358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358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358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358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358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358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3358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3358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5876" grpId="0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3" name="Rectangle 3"/>
          <p:cNvSpPr>
            <a:spLocks noGrp="1" noChangeArrowheads="1"/>
          </p:cNvSpPr>
          <p:nvPr>
            <p:ph type="title"/>
          </p:nvPr>
        </p:nvSpPr>
        <p:spPr>
          <a:xfrm>
            <a:off x="1651000" y="628650"/>
            <a:ext cx="6959600" cy="914400"/>
          </a:xfrm>
          <a:noFill/>
          <a:ln/>
        </p:spPr>
        <p:txBody>
          <a:bodyPr/>
          <a:lstStyle/>
          <a:p>
            <a:pPr algn="l"/>
            <a:r>
              <a:rPr lang="en-US" sz="4200">
                <a:latin typeface="Franklin Gothic Medium" pitchFamily="34" charset="0"/>
              </a:rPr>
              <a:t>Outlining Your Speech</a:t>
            </a:r>
          </a:p>
        </p:txBody>
      </p:sp>
      <p:sp>
        <p:nvSpPr>
          <p:cNvPr id="33792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09600" y="1905000"/>
            <a:ext cx="7924800" cy="4191000"/>
          </a:xfrm>
        </p:spPr>
        <p:txBody>
          <a:bodyPr/>
          <a:lstStyle/>
          <a:p>
            <a:pPr>
              <a:spcBef>
                <a:spcPct val="30000"/>
              </a:spcBef>
            </a:pPr>
            <a:r>
              <a:rPr lang="en-US" sz="3200"/>
              <a:t>Styles of Outlines</a:t>
            </a:r>
          </a:p>
          <a:p>
            <a:pPr lvl="1">
              <a:spcBef>
                <a:spcPct val="50000"/>
              </a:spcBef>
            </a:pPr>
            <a:r>
              <a:rPr lang="en-US" sz="2800"/>
              <a:t>Sentence outline</a:t>
            </a:r>
          </a:p>
          <a:p>
            <a:pPr lvl="2">
              <a:spcBef>
                <a:spcPct val="50000"/>
              </a:spcBef>
              <a:buFontTx/>
              <a:buNone/>
            </a:pPr>
            <a:r>
              <a:rPr lang="en-US" sz="2400"/>
              <a:t>Full text of your speech in outline format</a:t>
            </a:r>
          </a:p>
          <a:p>
            <a:pPr lvl="1">
              <a:spcBef>
                <a:spcPct val="50000"/>
              </a:spcBef>
            </a:pPr>
            <a:r>
              <a:rPr lang="en-US" sz="2800"/>
              <a:t>Phrase outline</a:t>
            </a:r>
          </a:p>
          <a:p>
            <a:pPr lvl="1">
              <a:spcBef>
                <a:spcPct val="50000"/>
              </a:spcBef>
            </a:pPr>
            <a:r>
              <a:rPr lang="en-US" sz="2800"/>
              <a:t>Key-word outline</a:t>
            </a:r>
          </a:p>
          <a:p>
            <a:pPr lvl="1">
              <a:spcBef>
                <a:spcPct val="50000"/>
              </a:spcBef>
              <a:buFontTx/>
              <a:buNone/>
            </a:pPr>
            <a:r>
              <a:rPr lang="en-US" sz="2800"/>
              <a:t>**Phrase/Key-word are best for speaking outlines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379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379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379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379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379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379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24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/>
          <p:cNvSpPr>
            <a:spLocks noGrp="1" noChangeArrowheads="1"/>
          </p:cNvSpPr>
          <p:nvPr>
            <p:ph type="title"/>
          </p:nvPr>
        </p:nvSpPr>
        <p:spPr>
          <a:xfrm>
            <a:off x="1651000" y="628650"/>
            <a:ext cx="6959600" cy="914400"/>
          </a:xfrm>
          <a:noFill/>
          <a:ln/>
        </p:spPr>
        <p:txBody>
          <a:bodyPr/>
          <a:lstStyle/>
          <a:p>
            <a:pPr algn="l"/>
            <a:r>
              <a:rPr lang="en-US" sz="4200">
                <a:latin typeface="Franklin Gothic Medium" pitchFamily="34" charset="0"/>
              </a:rPr>
              <a:t>Outlining Your Speech</a:t>
            </a:r>
          </a:p>
        </p:txBody>
      </p:sp>
      <p:sp>
        <p:nvSpPr>
          <p:cNvPr id="339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05000"/>
            <a:ext cx="7924800" cy="41910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/>
              <a:t>From Working to Speaking Outline</a:t>
            </a:r>
          </a:p>
          <a:p>
            <a:pPr lvl="1">
              <a:lnSpc>
                <a:spcPct val="90000"/>
              </a:lnSpc>
              <a:spcBef>
                <a:spcPct val="50000"/>
              </a:spcBef>
            </a:pPr>
            <a:r>
              <a:rPr lang="en-US"/>
              <a:t>Working outline is raw material for speaking outline</a:t>
            </a:r>
          </a:p>
          <a:p>
            <a:pPr lvl="1">
              <a:lnSpc>
                <a:spcPct val="90000"/>
              </a:lnSpc>
              <a:spcBef>
                <a:spcPct val="50000"/>
              </a:spcBef>
            </a:pPr>
            <a:r>
              <a:rPr lang="en-US"/>
              <a:t>Speaking outline includes delivery cues</a:t>
            </a:r>
          </a:p>
          <a:p>
            <a:pPr lvl="1">
              <a:lnSpc>
                <a:spcPct val="90000"/>
              </a:lnSpc>
              <a:spcBef>
                <a:spcPct val="50000"/>
              </a:spcBef>
            </a:pPr>
            <a:r>
              <a:rPr lang="en-US"/>
              <a:t>Speaking outline contains oral citations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39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39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39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39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9971" grpId="0" build="p" bldLvl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Grp="1" noChangeArrowheads="1"/>
          </p:cNvSpPr>
          <p:nvPr>
            <p:ph type="title"/>
          </p:nvPr>
        </p:nvSpPr>
        <p:spPr>
          <a:xfrm>
            <a:off x="1651000" y="628650"/>
            <a:ext cx="6959600" cy="914400"/>
          </a:xfrm>
          <a:noFill/>
          <a:ln/>
        </p:spPr>
        <p:txBody>
          <a:bodyPr/>
          <a:lstStyle/>
          <a:p>
            <a:pPr algn="l"/>
            <a:r>
              <a:rPr lang="en-US" sz="4200">
                <a:latin typeface="Franklin Gothic Medium" pitchFamily="34" charset="0"/>
              </a:rPr>
              <a:t>Tying It All Together</a:t>
            </a:r>
          </a:p>
        </p:txBody>
      </p:sp>
      <p:sp>
        <p:nvSpPr>
          <p:cNvPr id="342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05000"/>
            <a:ext cx="7924800" cy="45720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3200"/>
              <a:t>Writing Introductions</a:t>
            </a:r>
          </a:p>
          <a:p>
            <a:pPr lvl="1">
              <a:lnSpc>
                <a:spcPct val="90000"/>
              </a:lnSpc>
              <a:spcBef>
                <a:spcPct val="30000"/>
              </a:spcBef>
            </a:pPr>
            <a:r>
              <a:rPr lang="en-US" sz="2800"/>
              <a:t>Preview your main points</a:t>
            </a:r>
          </a:p>
          <a:p>
            <a:pPr lvl="1">
              <a:lnSpc>
                <a:spcPct val="90000"/>
              </a:lnSpc>
              <a:spcBef>
                <a:spcPct val="30000"/>
              </a:spcBef>
            </a:pPr>
            <a:r>
              <a:rPr lang="en-US" sz="2800"/>
              <a:t>Connect with your audience</a:t>
            </a:r>
          </a:p>
          <a:p>
            <a:pPr lvl="1">
              <a:lnSpc>
                <a:spcPct val="90000"/>
              </a:lnSpc>
              <a:spcBef>
                <a:spcPct val="30000"/>
              </a:spcBef>
            </a:pPr>
            <a:r>
              <a:rPr lang="en-US" sz="2800"/>
              <a:t>Capture your audience’s attention</a:t>
            </a:r>
          </a:p>
          <a:p>
            <a:pPr lvl="2">
              <a:lnSpc>
                <a:spcPct val="90000"/>
              </a:lnSpc>
              <a:spcBef>
                <a:spcPct val="30000"/>
              </a:spcBef>
            </a:pPr>
            <a:r>
              <a:rPr lang="en-US" sz="2400"/>
              <a:t>Use surprise</a:t>
            </a:r>
          </a:p>
          <a:p>
            <a:pPr lvl="2">
              <a:lnSpc>
                <a:spcPct val="90000"/>
              </a:lnSpc>
              <a:spcBef>
                <a:spcPct val="30000"/>
              </a:spcBef>
            </a:pPr>
            <a:r>
              <a:rPr lang="en-US" sz="2400"/>
              <a:t>Tell a story</a:t>
            </a:r>
          </a:p>
          <a:p>
            <a:pPr lvl="2">
              <a:lnSpc>
                <a:spcPct val="90000"/>
              </a:lnSpc>
              <a:spcBef>
                <a:spcPct val="30000"/>
              </a:spcBef>
            </a:pPr>
            <a:r>
              <a:rPr lang="en-US" sz="2400"/>
              <a:t>Start with a quote</a:t>
            </a:r>
          </a:p>
          <a:p>
            <a:pPr lvl="2">
              <a:lnSpc>
                <a:spcPct val="90000"/>
              </a:lnSpc>
              <a:spcBef>
                <a:spcPct val="30000"/>
              </a:spcBef>
            </a:pPr>
            <a:r>
              <a:rPr lang="en-US" sz="2400"/>
              <a:t>Ask a question</a:t>
            </a:r>
          </a:p>
          <a:p>
            <a:pPr lvl="2">
              <a:lnSpc>
                <a:spcPct val="90000"/>
              </a:lnSpc>
              <a:spcBef>
                <a:spcPct val="30000"/>
              </a:spcBef>
            </a:pPr>
            <a:r>
              <a:rPr lang="en-US" sz="2400"/>
              <a:t>Make them laugh</a:t>
            </a:r>
          </a:p>
        </p:txBody>
      </p:sp>
      <p:pic>
        <p:nvPicPr>
          <p:cNvPr id="342020" name="Picture 4" descr="j0104714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4419600"/>
            <a:ext cx="1812925" cy="161448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42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42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42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42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42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42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42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42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42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2019" grpId="0" build="p" bldLvl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ChangeArrowheads="1"/>
          </p:cNvSpPr>
          <p:nvPr>
            <p:ph type="title"/>
          </p:nvPr>
        </p:nvSpPr>
        <p:spPr>
          <a:xfrm>
            <a:off x="1651000" y="628650"/>
            <a:ext cx="6959600" cy="914400"/>
          </a:xfrm>
          <a:noFill/>
          <a:ln/>
        </p:spPr>
        <p:txBody>
          <a:bodyPr/>
          <a:lstStyle/>
          <a:p>
            <a:pPr algn="l"/>
            <a:r>
              <a:rPr lang="en-US" sz="4200">
                <a:latin typeface="Franklin Gothic Medium" pitchFamily="34" charset="0"/>
              </a:rPr>
              <a:t>Tying It All Together</a:t>
            </a:r>
          </a:p>
        </p:txBody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05000"/>
            <a:ext cx="7924800" cy="4572000"/>
          </a:xfrm>
        </p:spPr>
        <p:txBody>
          <a:bodyPr/>
          <a:lstStyle/>
          <a:p>
            <a:r>
              <a:rPr lang="en-US"/>
              <a:t>Using Transitions</a:t>
            </a:r>
          </a:p>
          <a:p>
            <a:pPr lvl="1"/>
            <a:r>
              <a:rPr lang="en-US"/>
              <a:t>Words, phrases, and observations that connect thoughts, points, and details</a:t>
            </a:r>
          </a:p>
          <a:p>
            <a:pPr lvl="1"/>
            <a:r>
              <a:rPr lang="en-US"/>
              <a:t>Allows the speech to flow naturally</a:t>
            </a:r>
          </a:p>
          <a:p>
            <a:pPr lvl="1"/>
            <a:r>
              <a:rPr lang="en-US"/>
              <a:t>Signposts</a:t>
            </a:r>
          </a:p>
          <a:p>
            <a:pPr lvl="1"/>
            <a:r>
              <a:rPr lang="en-US"/>
              <a:t>Internal previews &amp; internal summaries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44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44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44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44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44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4067" grpId="0" build="p" bldLvl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/>
          <p:cNvSpPr>
            <a:spLocks noGrp="1" noChangeArrowheads="1"/>
          </p:cNvSpPr>
          <p:nvPr>
            <p:ph type="title"/>
          </p:nvPr>
        </p:nvSpPr>
        <p:spPr>
          <a:xfrm>
            <a:off x="1651000" y="628650"/>
            <a:ext cx="6959600" cy="914400"/>
          </a:xfrm>
          <a:noFill/>
          <a:ln/>
        </p:spPr>
        <p:txBody>
          <a:bodyPr/>
          <a:lstStyle/>
          <a:p>
            <a:pPr algn="l"/>
            <a:r>
              <a:rPr lang="en-US" sz="4200">
                <a:latin typeface="Franklin Gothic Medium" pitchFamily="34" charset="0"/>
              </a:rPr>
              <a:t>Tying It All Together</a:t>
            </a:r>
          </a:p>
        </p:txBody>
      </p:sp>
      <p:sp>
        <p:nvSpPr>
          <p:cNvPr id="346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05000"/>
            <a:ext cx="7924800" cy="4572000"/>
          </a:xfrm>
        </p:spPr>
        <p:txBody>
          <a:bodyPr/>
          <a:lstStyle/>
          <a:p>
            <a:pPr>
              <a:spcBef>
                <a:spcPct val="30000"/>
              </a:spcBef>
            </a:pPr>
            <a:r>
              <a:rPr lang="en-US"/>
              <a:t>Writing Your Conclusion</a:t>
            </a:r>
          </a:p>
          <a:p>
            <a:pPr lvl="1">
              <a:spcBef>
                <a:spcPct val="30000"/>
              </a:spcBef>
            </a:pPr>
            <a:r>
              <a:rPr lang="en-US"/>
              <a:t>Signal the end</a:t>
            </a:r>
          </a:p>
          <a:p>
            <a:pPr lvl="1">
              <a:spcBef>
                <a:spcPct val="30000"/>
              </a:spcBef>
            </a:pPr>
            <a:r>
              <a:rPr lang="en-US"/>
              <a:t>Summarize your points</a:t>
            </a:r>
          </a:p>
          <a:p>
            <a:pPr lvl="1">
              <a:spcBef>
                <a:spcPct val="30000"/>
              </a:spcBef>
            </a:pPr>
            <a:r>
              <a:rPr lang="en-US"/>
              <a:t>Make an impact</a:t>
            </a:r>
          </a:p>
          <a:p>
            <a:pPr lvl="2">
              <a:spcBef>
                <a:spcPct val="30000"/>
              </a:spcBef>
            </a:pPr>
            <a:r>
              <a:rPr lang="en-US"/>
              <a:t>Quotes and questions</a:t>
            </a:r>
          </a:p>
          <a:p>
            <a:pPr lvl="2">
              <a:spcBef>
                <a:spcPct val="30000"/>
              </a:spcBef>
            </a:pPr>
            <a:r>
              <a:rPr lang="en-US"/>
              <a:t>A final story</a:t>
            </a:r>
          </a:p>
        </p:txBody>
      </p:sp>
      <p:pic>
        <p:nvPicPr>
          <p:cNvPr id="346116" name="Picture 4" descr="j0105224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3657600"/>
            <a:ext cx="2209800" cy="205105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46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46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46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46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46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46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6115" grpId="0" build="p" bldLvl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/>
          <p:cNvSpPr>
            <a:spLocks noGrp="1" noChangeArrowheads="1"/>
          </p:cNvSpPr>
          <p:nvPr>
            <p:ph type="title"/>
          </p:nvPr>
        </p:nvSpPr>
        <p:spPr>
          <a:xfrm>
            <a:off x="1651000" y="628650"/>
            <a:ext cx="6959600" cy="914400"/>
          </a:xfrm>
          <a:noFill/>
          <a:ln/>
        </p:spPr>
        <p:txBody>
          <a:bodyPr/>
          <a:lstStyle/>
          <a:p>
            <a:pPr algn="l"/>
            <a:r>
              <a:rPr lang="en-US" sz="4200">
                <a:latin typeface="Franklin Gothic Medium" pitchFamily="34" charset="0"/>
              </a:rPr>
              <a:t>Using Language That Works</a:t>
            </a:r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05000"/>
            <a:ext cx="7924800" cy="45720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3200"/>
              <a:t>Respect your audience</a:t>
            </a:r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3200"/>
              <a:t>Keep it simple</a:t>
            </a:r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3200"/>
              <a:t>Use vivid language</a:t>
            </a:r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3200"/>
              <a:t>Use language to make a lasting impression</a:t>
            </a:r>
          </a:p>
          <a:p>
            <a:pPr lvl="1">
              <a:lnSpc>
                <a:spcPct val="90000"/>
              </a:lnSpc>
              <a:spcBef>
                <a:spcPct val="30000"/>
              </a:spcBef>
            </a:pPr>
            <a:r>
              <a:rPr lang="en-US" sz="2800"/>
              <a:t>Repetition</a:t>
            </a:r>
          </a:p>
          <a:p>
            <a:pPr lvl="1">
              <a:lnSpc>
                <a:spcPct val="90000"/>
              </a:lnSpc>
              <a:spcBef>
                <a:spcPct val="30000"/>
              </a:spcBef>
            </a:pPr>
            <a:r>
              <a:rPr lang="en-US" sz="2800"/>
              <a:t>Allusion</a:t>
            </a:r>
          </a:p>
          <a:p>
            <a:pPr lvl="1">
              <a:lnSpc>
                <a:spcPct val="90000"/>
              </a:lnSpc>
              <a:spcBef>
                <a:spcPct val="30000"/>
              </a:spcBef>
            </a:pPr>
            <a:r>
              <a:rPr lang="en-US" sz="2800"/>
              <a:t>Comparisons, similes, and metaphors</a:t>
            </a:r>
          </a:p>
        </p:txBody>
      </p:sp>
      <p:pic>
        <p:nvPicPr>
          <p:cNvPr id="348165" name="Picture 5" descr="j0387796"/>
          <p:cNvPicPr>
            <a:picLocks noChangeAspect="1" noChangeArrowheads="1"/>
          </p:cNvPicPr>
          <p:nvPr/>
        </p:nvPicPr>
        <p:blipFill>
          <a:blip r:embed="rId3" cstate="print"/>
          <a:srcRect t="20000"/>
          <a:stretch>
            <a:fillRect/>
          </a:stretch>
        </p:blipFill>
        <p:spPr bwMode="auto">
          <a:xfrm rot="1544129">
            <a:off x="6477000" y="1676400"/>
            <a:ext cx="1903413" cy="21336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48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48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48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48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48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48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48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63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7924800" cy="4495800"/>
          </a:xfrm>
        </p:spPr>
        <p:txBody>
          <a:bodyPr/>
          <a:lstStyle/>
          <a:p>
            <a:r>
              <a:rPr lang="en-US" sz="3200" b="0"/>
              <a:t>Organize your main points</a:t>
            </a:r>
          </a:p>
          <a:p>
            <a:r>
              <a:rPr lang="en-US" sz="3200" b="0"/>
              <a:t>Use your research</a:t>
            </a:r>
          </a:p>
          <a:p>
            <a:r>
              <a:rPr lang="en-US" sz="3200" b="0"/>
              <a:t>Outline your speech</a:t>
            </a:r>
          </a:p>
          <a:p>
            <a:r>
              <a:rPr lang="en-US" sz="3200" b="0"/>
              <a:t>Develop a strong introduction</a:t>
            </a:r>
          </a:p>
          <a:p>
            <a:r>
              <a:rPr lang="en-US" sz="3200" b="0"/>
              <a:t>Move smoothly from point to point</a:t>
            </a:r>
          </a:p>
          <a:p>
            <a:r>
              <a:rPr lang="en-US" sz="3200" b="0"/>
              <a:t>Conclude with strength</a:t>
            </a:r>
          </a:p>
          <a:p>
            <a:r>
              <a:rPr lang="en-US" sz="3200" b="0"/>
              <a:t>Harness the power of language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title"/>
          </p:nvPr>
        </p:nvSpPr>
        <p:spPr>
          <a:xfrm>
            <a:off x="1651000" y="628650"/>
            <a:ext cx="6296025" cy="914400"/>
          </a:xfrm>
          <a:noFill/>
          <a:ln/>
        </p:spPr>
        <p:txBody>
          <a:bodyPr/>
          <a:lstStyle/>
          <a:p>
            <a:pPr algn="l"/>
            <a:r>
              <a:rPr lang="en-US" sz="4200">
                <a:latin typeface="Franklin Gothic Medium" pitchFamily="34" charset="0"/>
              </a:rPr>
              <a:t>Chapter Objectives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0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0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3" name="Rectangle 3"/>
          <p:cNvSpPr>
            <a:spLocks noGrp="1" noChangeArrowheads="1"/>
          </p:cNvSpPr>
          <p:nvPr>
            <p:ph type="title"/>
          </p:nvPr>
        </p:nvSpPr>
        <p:spPr>
          <a:xfrm>
            <a:off x="1651000" y="628650"/>
            <a:ext cx="6959600" cy="914400"/>
          </a:xfrm>
          <a:noFill/>
          <a:ln/>
        </p:spPr>
        <p:txBody>
          <a:bodyPr/>
          <a:lstStyle/>
          <a:p>
            <a:pPr algn="l"/>
            <a:r>
              <a:rPr lang="en-US" sz="4200">
                <a:latin typeface="Franklin Gothic Medium" pitchFamily="34" charset="0"/>
              </a:rPr>
              <a:t>Organizing Your Main Points</a:t>
            </a:r>
          </a:p>
        </p:txBody>
      </p:sp>
      <p:sp>
        <p:nvSpPr>
          <p:cNvPr id="27648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8001000" cy="4724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/>
              <a:t>Main points are…</a:t>
            </a:r>
          </a:p>
          <a:p>
            <a:pPr lvl="1">
              <a:spcBef>
                <a:spcPct val="50000"/>
              </a:spcBef>
            </a:pPr>
            <a:r>
              <a:rPr lang="en-US"/>
              <a:t>The central claims that support your specific purpose and thesis statement</a:t>
            </a:r>
          </a:p>
          <a:p>
            <a:pPr lvl="1">
              <a:spcBef>
                <a:spcPct val="50000"/>
              </a:spcBef>
            </a:pPr>
            <a:r>
              <a:rPr lang="en-US"/>
              <a:t>Ideas that will lead the audience to accept or consider what you are asking them to do, believe, or consider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76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764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764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87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>
          <a:xfrm>
            <a:off x="1651000" y="628650"/>
            <a:ext cx="6959600" cy="914400"/>
          </a:xfrm>
          <a:noFill/>
          <a:ln/>
        </p:spPr>
        <p:txBody>
          <a:bodyPr/>
          <a:lstStyle/>
          <a:p>
            <a:pPr algn="l"/>
            <a:r>
              <a:rPr lang="en-US" sz="4200">
                <a:latin typeface="Franklin Gothic Medium" pitchFamily="34" charset="0"/>
              </a:rPr>
              <a:t>Organizing Your Main Points</a:t>
            </a:r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8001000" cy="4724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/>
              <a:t>Identifying your main points</a:t>
            </a:r>
          </a:p>
          <a:p>
            <a:pPr lvl="1">
              <a:spcBef>
                <a:spcPct val="50000"/>
              </a:spcBef>
            </a:pPr>
            <a:r>
              <a:rPr lang="en-US"/>
              <a:t>Each main point should be one major idea</a:t>
            </a:r>
          </a:p>
          <a:p>
            <a:pPr lvl="1">
              <a:spcBef>
                <a:spcPct val="50000"/>
              </a:spcBef>
            </a:pPr>
            <a:r>
              <a:rPr lang="en-US"/>
              <a:t>“Does this point prove my thesis?  Does it help me achieve my specific purpose?”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21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21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21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1539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>
          <a:xfrm>
            <a:off x="1651000" y="628650"/>
            <a:ext cx="6959600" cy="914400"/>
          </a:xfrm>
          <a:noFill/>
          <a:ln/>
        </p:spPr>
        <p:txBody>
          <a:bodyPr/>
          <a:lstStyle/>
          <a:p>
            <a:pPr algn="l"/>
            <a:r>
              <a:rPr lang="en-US" sz="4200">
                <a:latin typeface="Franklin Gothic Medium" pitchFamily="34" charset="0"/>
              </a:rPr>
              <a:t>Organizing Your Main Points</a:t>
            </a:r>
          </a:p>
        </p:txBody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8001000" cy="4724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400"/>
              <a:t>Utilizing main points and subpoints</a:t>
            </a:r>
          </a:p>
          <a:p>
            <a:pPr lvl="1">
              <a:spcBef>
                <a:spcPct val="50000"/>
              </a:spcBef>
            </a:pPr>
            <a:r>
              <a:rPr lang="en-US"/>
              <a:t>Subpoints support the main points</a:t>
            </a:r>
          </a:p>
          <a:p>
            <a:pPr lvl="1">
              <a:spcBef>
                <a:spcPct val="50000"/>
              </a:spcBef>
            </a:pPr>
            <a:r>
              <a:rPr lang="en-US"/>
              <a:t>Ask yourself: “Does this bit of information back up my main point?”</a:t>
            </a:r>
          </a:p>
          <a:p>
            <a:pPr lvl="1">
              <a:spcBef>
                <a:spcPct val="50000"/>
              </a:spcBef>
            </a:pPr>
            <a:r>
              <a:rPr lang="en-US"/>
              <a:t>Sub-subpoints support the subpoints</a:t>
            </a:r>
          </a:p>
          <a:p>
            <a:pPr>
              <a:spcBef>
                <a:spcPct val="50000"/>
              </a:spcBef>
              <a:buFontTx/>
              <a:buNone/>
            </a:pPr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23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23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23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23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3587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5637" name="Picture 5"/>
          <p:cNvPicPr>
            <a:picLocks noChangeAspect="1" noChangeArrowheads="1"/>
          </p:cNvPicPr>
          <p:nvPr/>
        </p:nvPicPr>
        <p:blipFill>
          <a:blip r:embed="rId3" cstate="print"/>
          <a:srcRect r="2061"/>
          <a:stretch>
            <a:fillRect/>
          </a:stretch>
        </p:blipFill>
        <p:spPr bwMode="auto">
          <a:xfrm>
            <a:off x="1752600" y="2693988"/>
            <a:ext cx="5715000" cy="3551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25634" name="Rectangle 2"/>
          <p:cNvSpPr>
            <a:spLocks noGrp="1" noChangeArrowheads="1"/>
          </p:cNvSpPr>
          <p:nvPr>
            <p:ph type="title"/>
          </p:nvPr>
        </p:nvSpPr>
        <p:spPr>
          <a:xfrm>
            <a:off x="1651000" y="628650"/>
            <a:ext cx="6959600" cy="914400"/>
          </a:xfrm>
          <a:noFill/>
          <a:ln/>
        </p:spPr>
        <p:txBody>
          <a:bodyPr/>
          <a:lstStyle/>
          <a:p>
            <a:pPr algn="l"/>
            <a:r>
              <a:rPr lang="en-US" sz="4200">
                <a:latin typeface="Franklin Gothic Medium" pitchFamily="34" charset="0"/>
              </a:rPr>
              <a:t>Organizing Your Main Points</a:t>
            </a:r>
          </a:p>
        </p:txBody>
      </p:sp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8001000" cy="4724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400"/>
              <a:t>Utilizing main points and subpoints</a:t>
            </a:r>
          </a:p>
          <a:p>
            <a:pPr>
              <a:spcBef>
                <a:spcPct val="50000"/>
              </a:spcBef>
              <a:buFontTx/>
              <a:buNone/>
            </a:pPr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Grp="1" noChangeArrowheads="1"/>
          </p:cNvSpPr>
          <p:nvPr>
            <p:ph type="title"/>
          </p:nvPr>
        </p:nvSpPr>
        <p:spPr>
          <a:xfrm>
            <a:off x="1651000" y="628650"/>
            <a:ext cx="6959600" cy="914400"/>
          </a:xfrm>
          <a:noFill/>
          <a:ln/>
        </p:spPr>
        <p:txBody>
          <a:bodyPr/>
          <a:lstStyle/>
          <a:p>
            <a:pPr algn="l"/>
            <a:r>
              <a:rPr lang="en-US" sz="4200">
                <a:latin typeface="Franklin Gothic Medium" pitchFamily="34" charset="0"/>
              </a:rPr>
              <a:t>Organizing Your Main Points</a:t>
            </a:r>
          </a:p>
        </p:txBody>
      </p:sp>
      <p:sp>
        <p:nvSpPr>
          <p:cNvPr id="329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8001000" cy="47244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30000"/>
              </a:spcBef>
              <a:buFontTx/>
              <a:buNone/>
            </a:pPr>
            <a:r>
              <a:rPr lang="en-US"/>
              <a:t>Popular Organizational Patterns</a:t>
            </a:r>
          </a:p>
          <a:p>
            <a:pPr lvl="1">
              <a:lnSpc>
                <a:spcPct val="90000"/>
              </a:lnSpc>
              <a:spcBef>
                <a:spcPct val="30000"/>
              </a:spcBef>
            </a:pPr>
            <a:r>
              <a:rPr lang="en-US" sz="3000"/>
              <a:t>Chronological pattern</a:t>
            </a:r>
          </a:p>
          <a:p>
            <a:pPr lvl="1">
              <a:lnSpc>
                <a:spcPct val="90000"/>
              </a:lnSpc>
              <a:spcBef>
                <a:spcPct val="30000"/>
              </a:spcBef>
            </a:pPr>
            <a:r>
              <a:rPr lang="en-US" sz="3000"/>
              <a:t>Topical pattern</a:t>
            </a:r>
          </a:p>
          <a:p>
            <a:pPr lvl="1">
              <a:lnSpc>
                <a:spcPct val="90000"/>
              </a:lnSpc>
              <a:spcBef>
                <a:spcPct val="30000"/>
              </a:spcBef>
            </a:pPr>
            <a:r>
              <a:rPr lang="en-US" sz="3000"/>
              <a:t>Spatial pattern</a:t>
            </a:r>
          </a:p>
          <a:p>
            <a:pPr lvl="1">
              <a:lnSpc>
                <a:spcPct val="90000"/>
              </a:lnSpc>
              <a:spcBef>
                <a:spcPct val="30000"/>
              </a:spcBef>
            </a:pPr>
            <a:r>
              <a:rPr lang="en-US" sz="3000"/>
              <a:t>Problem-solution pattern</a:t>
            </a:r>
          </a:p>
          <a:p>
            <a:pPr lvl="1">
              <a:lnSpc>
                <a:spcPct val="90000"/>
              </a:lnSpc>
              <a:spcBef>
                <a:spcPct val="30000"/>
              </a:spcBef>
            </a:pPr>
            <a:r>
              <a:rPr lang="en-US" sz="3000"/>
              <a:t>Cause-effect pattern</a:t>
            </a:r>
          </a:p>
          <a:p>
            <a:pPr lvl="1">
              <a:lnSpc>
                <a:spcPct val="90000"/>
              </a:lnSpc>
              <a:spcBef>
                <a:spcPct val="30000"/>
              </a:spcBef>
            </a:pPr>
            <a:r>
              <a:rPr lang="en-US" sz="3000"/>
              <a:t>Narrative pattern</a:t>
            </a:r>
          </a:p>
          <a:p>
            <a:pPr lvl="1">
              <a:lnSpc>
                <a:spcPct val="90000"/>
              </a:lnSpc>
              <a:spcBef>
                <a:spcPct val="30000"/>
              </a:spcBef>
            </a:pPr>
            <a:r>
              <a:rPr lang="en-US" sz="3000"/>
              <a:t>Motivated sequence pattern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29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29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29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29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29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29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29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29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9731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>
          <a:xfrm>
            <a:off x="1651000" y="628650"/>
            <a:ext cx="6959600" cy="914400"/>
          </a:xfrm>
          <a:noFill/>
          <a:ln/>
        </p:spPr>
        <p:txBody>
          <a:bodyPr/>
          <a:lstStyle/>
          <a:p>
            <a:pPr algn="l"/>
            <a:r>
              <a:rPr lang="en-US" sz="4200">
                <a:latin typeface="Franklin Gothic Medium" pitchFamily="34" charset="0"/>
              </a:rPr>
              <a:t>Using Your Research</a:t>
            </a:r>
          </a:p>
        </p:txBody>
      </p:sp>
      <p:sp>
        <p:nvSpPr>
          <p:cNvPr id="331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209800"/>
            <a:ext cx="5638800" cy="34290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/>
              <a:t>Clear definitions</a:t>
            </a:r>
          </a:p>
          <a:p>
            <a:pPr>
              <a:spcBef>
                <a:spcPct val="50000"/>
              </a:spcBef>
            </a:pPr>
            <a:r>
              <a:rPr lang="en-US"/>
              <a:t>Facts and statistics</a:t>
            </a:r>
          </a:p>
          <a:p>
            <a:pPr>
              <a:spcBef>
                <a:spcPct val="50000"/>
              </a:spcBef>
            </a:pPr>
            <a:r>
              <a:rPr lang="en-US"/>
              <a:t>Meaningful examples</a:t>
            </a:r>
          </a:p>
          <a:p>
            <a:pPr>
              <a:spcBef>
                <a:spcPct val="50000"/>
              </a:spcBef>
            </a:pPr>
            <a:r>
              <a:rPr lang="en-US"/>
              <a:t>Comparisons</a:t>
            </a:r>
          </a:p>
        </p:txBody>
      </p:sp>
      <p:pic>
        <p:nvPicPr>
          <p:cNvPr id="331784" name="Picture 8" descr="MPj0439394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1828800"/>
            <a:ext cx="2595563" cy="38862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31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31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31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31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1779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3829" name="Picture 5"/>
          <p:cNvPicPr>
            <a:picLocks noChangeAspect="1" noChangeArrowheads="1"/>
          </p:cNvPicPr>
          <p:nvPr/>
        </p:nvPicPr>
        <p:blipFill>
          <a:blip r:embed="rId3" cstate="print"/>
          <a:srcRect l="15921" t="6837" r="2654"/>
          <a:stretch>
            <a:fillRect/>
          </a:stretch>
        </p:blipFill>
        <p:spPr bwMode="auto">
          <a:xfrm rot="1548797">
            <a:off x="6172200" y="3124200"/>
            <a:ext cx="2338388" cy="289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33826" name="Rectangle 2"/>
          <p:cNvSpPr>
            <a:spLocks noGrp="1" noChangeArrowheads="1"/>
          </p:cNvSpPr>
          <p:nvPr>
            <p:ph type="title"/>
          </p:nvPr>
        </p:nvSpPr>
        <p:spPr>
          <a:xfrm>
            <a:off x="1651000" y="628650"/>
            <a:ext cx="6959600" cy="914400"/>
          </a:xfrm>
          <a:noFill/>
          <a:ln/>
        </p:spPr>
        <p:txBody>
          <a:bodyPr/>
          <a:lstStyle/>
          <a:p>
            <a:pPr algn="l"/>
            <a:r>
              <a:rPr lang="en-US" sz="4200">
                <a:latin typeface="Franklin Gothic Medium" pitchFamily="34" charset="0"/>
              </a:rPr>
              <a:t>Outlining Your Speech</a:t>
            </a:r>
          </a:p>
        </p:txBody>
      </p:sp>
      <p:sp>
        <p:nvSpPr>
          <p:cNvPr id="333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05000"/>
            <a:ext cx="7924800" cy="41910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3200"/>
              <a:t>Working outline</a:t>
            </a:r>
          </a:p>
          <a:p>
            <a:pPr lvl="1">
              <a:lnSpc>
                <a:spcPct val="90000"/>
              </a:lnSpc>
              <a:spcBef>
                <a:spcPct val="30000"/>
              </a:spcBef>
            </a:pPr>
            <a:r>
              <a:rPr lang="en-US" sz="2800"/>
              <a:t>Rough draft used in speech preparation</a:t>
            </a:r>
          </a:p>
          <a:p>
            <a:pPr lvl="1">
              <a:lnSpc>
                <a:spcPct val="90000"/>
              </a:lnSpc>
              <a:spcBef>
                <a:spcPct val="30000"/>
              </a:spcBef>
            </a:pPr>
            <a:r>
              <a:rPr lang="en-US" sz="2800"/>
              <a:t>Firm up thesis statement and </a:t>
            </a:r>
          </a:p>
          <a:p>
            <a:pPr lvl="1">
              <a:lnSpc>
                <a:spcPct val="90000"/>
              </a:lnSpc>
              <a:spcBef>
                <a:spcPct val="30000"/>
              </a:spcBef>
              <a:buFontTx/>
              <a:buNone/>
            </a:pPr>
            <a:r>
              <a:rPr lang="en-US" sz="2800"/>
              <a:t>organize points</a:t>
            </a:r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3200"/>
              <a:t>Speaking outline</a:t>
            </a:r>
          </a:p>
          <a:p>
            <a:pPr lvl="1">
              <a:lnSpc>
                <a:spcPct val="90000"/>
              </a:lnSpc>
              <a:spcBef>
                <a:spcPct val="30000"/>
              </a:spcBef>
            </a:pPr>
            <a:r>
              <a:rPr lang="en-US" sz="2800"/>
              <a:t>Delivery outline</a:t>
            </a:r>
          </a:p>
          <a:p>
            <a:pPr lvl="1">
              <a:lnSpc>
                <a:spcPct val="90000"/>
              </a:lnSpc>
              <a:spcBef>
                <a:spcPct val="30000"/>
              </a:spcBef>
            </a:pPr>
            <a:r>
              <a:rPr lang="en-US" sz="2800"/>
              <a:t>Final speech plan</a:t>
            </a:r>
          </a:p>
          <a:p>
            <a:pPr lvl="1">
              <a:lnSpc>
                <a:spcPct val="90000"/>
              </a:lnSpc>
              <a:spcBef>
                <a:spcPct val="30000"/>
              </a:spcBef>
            </a:pPr>
            <a:r>
              <a:rPr lang="en-US" sz="2800"/>
              <a:t>The basis for your note cards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33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33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33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33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33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33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33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33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3827" grpId="0" build="p" bldLvl="2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 Unicode MS"/>
        <a:ea typeface=""/>
        <a:cs typeface=""/>
      </a:majorFont>
      <a:minorFont>
        <a:latin typeface="Arial Rounded MT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9571</TotalTime>
  <Words>432</Words>
  <Application>Microsoft Office PowerPoint</Application>
  <PresentationFormat>On-screen Show (4:3)</PresentationFormat>
  <Paragraphs>116</Paragraphs>
  <Slides>16</Slides>
  <Notes>14</Notes>
  <HiddenSlides>7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Default Design</vt:lpstr>
      <vt:lpstr>Chapter 12</vt:lpstr>
      <vt:lpstr>Chapter Objectives</vt:lpstr>
      <vt:lpstr>Organizing Your Main Points</vt:lpstr>
      <vt:lpstr>Organizing Your Main Points</vt:lpstr>
      <vt:lpstr>Organizing Your Main Points</vt:lpstr>
      <vt:lpstr>Organizing Your Main Points</vt:lpstr>
      <vt:lpstr>Organizing Your Main Points</vt:lpstr>
      <vt:lpstr>Using Your Research</vt:lpstr>
      <vt:lpstr>Outlining Your Speech</vt:lpstr>
      <vt:lpstr>Outlining Your Speech</vt:lpstr>
      <vt:lpstr>Outlining Your Speech</vt:lpstr>
      <vt:lpstr>Outlining Your Speech</vt:lpstr>
      <vt:lpstr>Tying It All Together</vt:lpstr>
      <vt:lpstr>Tying It All Together</vt:lpstr>
      <vt:lpstr>Tying It All Together</vt:lpstr>
      <vt:lpstr>Using Language That Works</vt:lpstr>
    </vt:vector>
  </TitlesOfParts>
  <Company>****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***</dc:creator>
  <cp:lastModifiedBy>gjones</cp:lastModifiedBy>
  <cp:revision>611</cp:revision>
  <dcterms:created xsi:type="dcterms:W3CDTF">2008-09-28T21:11:24Z</dcterms:created>
  <dcterms:modified xsi:type="dcterms:W3CDTF">2013-10-02T21:07:24Z</dcterms:modified>
</cp:coreProperties>
</file>