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sldIdLst>
    <p:sldId id="256" r:id="rId2"/>
    <p:sldId id="299" r:id="rId3"/>
    <p:sldId id="278" r:id="rId4"/>
    <p:sldId id="261" r:id="rId5"/>
    <p:sldId id="303" r:id="rId6"/>
    <p:sldId id="265" r:id="rId7"/>
    <p:sldId id="304" r:id="rId8"/>
    <p:sldId id="288" r:id="rId9"/>
    <p:sldId id="305" r:id="rId10"/>
    <p:sldId id="292" r:id="rId11"/>
    <p:sldId id="306" r:id="rId12"/>
    <p:sldId id="307" r:id="rId13"/>
    <p:sldId id="302" r:id="rId14"/>
    <p:sldId id="308" r:id="rId15"/>
    <p:sldId id="309" r:id="rId16"/>
    <p:sldId id="310" r:id="rId17"/>
    <p:sldId id="311" r:id="rId18"/>
    <p:sldId id="312" r:id="rId19"/>
    <p:sldId id="313" r:id="rId20"/>
    <p:sldId id="290" r:id="rId21"/>
    <p:sldId id="268" r:id="rId22"/>
    <p:sldId id="300" r:id="rId23"/>
    <p:sldId id="314" r:id="rId24"/>
    <p:sldId id="272" r:id="rId25"/>
    <p:sldId id="294" r:id="rId26"/>
    <p:sldId id="315" r:id="rId27"/>
    <p:sldId id="295" r:id="rId28"/>
    <p:sldId id="273" r:id="rId29"/>
    <p:sldId id="316" r:id="rId30"/>
    <p:sldId id="317" r:id="rId31"/>
    <p:sldId id="318" r:id="rId32"/>
    <p:sldId id="275" r:id="rId33"/>
    <p:sldId id="298" r:id="rId34"/>
    <p:sldId id="296" r:id="rId35"/>
    <p:sldId id="301" r:id="rId36"/>
    <p:sldId id="284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DF74DF2-2E76-4D30-823A-B57941706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F6BDAE-5D66-435D-9807-C89526E69C6E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98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0E4A-7548-44EF-B28A-2A81ED8D7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37B14-6872-497E-A17C-22A691C62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06D9B-96B6-4C45-A783-5569B4114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649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3BD0A-29FD-412C-BCAC-8BA0E677D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F06F-9B67-4A52-A3A7-9868E4AAA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58238-138D-4221-9164-7D8BAF2A6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24D10-0E54-4969-AE3B-839B50ADE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A039-8AD5-4113-B517-08CBCE0F1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CE634-B135-4CB1-9E34-A49A1768D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7E5CB-0AA2-46D5-8434-E74B80E9E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E05642F6-0007-4CE1-BE33-AFAFE61F9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1" charset="2"/>
        <a:buChar char="¡"/>
        <a:defRPr sz="29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l"/>
        <a:defRPr sz="25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1" charset="2"/>
        <a:buChar char="¡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l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" charset="2"/>
        <a:buChar char="¡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dfordstmartins.com/mediacultur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895600"/>
            <a:ext cx="7239000" cy="1444625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chemeClr val="tx1"/>
                </a:solidFill>
                <a:latin typeface="Verdana" pitchFamily="1" charset="0"/>
              </a:rPr>
              <a:t>Television and Cable: The Power of Visual Culture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219200"/>
            <a:ext cx="4591050" cy="677863"/>
          </a:xfrm>
        </p:spPr>
        <p:txBody>
          <a:bodyPr/>
          <a:lstStyle/>
          <a:p>
            <a:pPr algn="ctr" eaLnBrk="1" hangingPunct="1">
              <a:buFont typeface="Wingdings" pitchFamily="1" charset="2"/>
              <a:buNone/>
            </a:pPr>
            <a:r>
              <a:rPr lang="en-US" sz="4800" b="1" smtClean="0">
                <a:solidFill>
                  <a:schemeClr val="tx2"/>
                </a:solidFill>
              </a:rPr>
              <a:t>Chapter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6.1: A Basic Cable Television System</a:t>
            </a:r>
          </a:p>
        </p:txBody>
      </p:sp>
      <p:pic>
        <p:nvPicPr>
          <p:cNvPr id="13315" name="Picture 4" descr="Fig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2286000"/>
            <a:ext cx="5654675" cy="33670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Cable Services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Basic cable </a:t>
            </a:r>
            <a:r>
              <a:rPr lang="en-US" smtClean="0"/>
              <a:t>services</a:t>
            </a:r>
          </a:p>
          <a:p>
            <a:pPr lvl="1"/>
            <a:r>
              <a:rPr lang="en-US" smtClean="0"/>
              <a:t>Hundred-plus channels</a:t>
            </a:r>
          </a:p>
          <a:p>
            <a:pPr lvl="1"/>
            <a:r>
              <a:rPr lang="en-US" smtClean="0"/>
              <a:t>Local cable company pays each satellite-delivered service a per-subscriber fee.</a:t>
            </a:r>
          </a:p>
          <a:p>
            <a:r>
              <a:rPr lang="en-US" smtClean="0"/>
              <a:t>Premium cable services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Premium channels </a:t>
            </a:r>
            <a:r>
              <a:rPr lang="en-US" smtClean="0"/>
              <a:t>such as HBO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Pay-per-view</a:t>
            </a:r>
            <a:r>
              <a:rPr lang="en-US" smtClean="0"/>
              <a:t> (PPV) channels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Video-on-demand </a:t>
            </a:r>
            <a:r>
              <a:rPr lang="en-US" smtClean="0"/>
              <a:t>(VOD) channels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DBS: Cable without Wires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Direct broadcast satellite (DBS) </a:t>
            </a:r>
            <a:r>
              <a:rPr lang="en-US" smtClean="0"/>
              <a:t>services</a:t>
            </a:r>
          </a:p>
          <a:p>
            <a:pPr lvl="1"/>
            <a:r>
              <a:rPr lang="en-US" smtClean="0"/>
              <a:t>Transmit a signal directly to a satellite dish at customers</a:t>
            </a:r>
            <a:r>
              <a:rPr lang="ja-JP" altLang="en-US" smtClean="0"/>
              <a:t>’</a:t>
            </a:r>
            <a:r>
              <a:rPr lang="en-US" altLang="ja-JP" smtClean="0"/>
              <a:t> homes</a:t>
            </a:r>
          </a:p>
          <a:p>
            <a:pPr lvl="1"/>
            <a:r>
              <a:rPr lang="en-US" smtClean="0"/>
              <a:t>Reduced cable penetration</a:t>
            </a:r>
          </a:p>
          <a:p>
            <a:pPr lvl="1"/>
            <a:r>
              <a:rPr lang="en-US" smtClean="0"/>
              <a:t>Began scrambling signals to prevent free access to broadcasts</a:t>
            </a:r>
          </a:p>
          <a:p>
            <a:pPr lvl="1"/>
            <a:r>
              <a:rPr lang="en-US" smtClean="0"/>
              <a:t>Modern services include DirecTV and the DISH Network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6.2: Prime-Time TV Audience, 1984-2009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4419600" cy="437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Video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Videocassette recorders (VCRs)</a:t>
            </a:r>
          </a:p>
          <a:p>
            <a:pPr lvl="1"/>
            <a:r>
              <a:rPr lang="en-US" smtClean="0"/>
              <a:t>Introduced in the mid-1970s</a:t>
            </a:r>
          </a:p>
          <a:p>
            <a:pPr lvl="1"/>
            <a:r>
              <a:rPr lang="en-US" smtClean="0"/>
              <a:t>Federal court permitted home taping for personal use</a:t>
            </a:r>
          </a:p>
          <a:p>
            <a:pPr lvl="1"/>
            <a:r>
              <a:rPr lang="en-US" smtClean="0"/>
              <a:t>Movie rentals became popular</a:t>
            </a:r>
          </a:p>
          <a:p>
            <a:pPr lvl="1"/>
            <a:r>
              <a:rPr lang="en-US" smtClean="0"/>
              <a:t>Replaced by DVDs, which are being replaced by Blu-ray and DVRs</a:t>
            </a:r>
          </a:p>
          <a:p>
            <a:r>
              <a:rPr lang="en-US" smtClean="0"/>
              <a:t>Two purposes of DVD and DVR</a:t>
            </a:r>
          </a:p>
          <a:p>
            <a:pPr lvl="1"/>
            <a:r>
              <a:rPr lang="en-US" smtClean="0"/>
              <a:t>Video rentals and </a:t>
            </a:r>
            <a:r>
              <a:rPr lang="en-US" smtClean="0">
                <a:solidFill>
                  <a:schemeClr val="tx2"/>
                </a:solidFill>
              </a:rPr>
              <a:t>time shifting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Third Screen: TV Converges with the Internet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Third screen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Refers to viewing content on computer screens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Used primarily as catch-up services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Popular sites for viewing video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YouTube, iTunes, Hulu, Netflix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Cable TV giants are also making programs available online.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Xfinity TV and HBO Go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6.3: Cross-Platform Viewing</a:t>
            </a:r>
          </a:p>
        </p:txBody>
      </p:sp>
      <p:pic>
        <p:nvPicPr>
          <p:cNvPr id="19459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2286000"/>
            <a:ext cx="7620000" cy="343058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Fourth Screens: Smartphones and Mobile Video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Fourth-screen </a:t>
            </a:r>
            <a:r>
              <a:rPr lang="en-US" sz="2800" smtClean="0"/>
              <a:t>technology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Smartphones, iPods, iPads, and mobile TV devices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Forcing major changes in consumer viewing habits and media content creation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Multifunctionality and portability mean viewers may no longer need TV sets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TV Entertainment: Our Comic Culture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/>
          <a:lstStyle/>
          <a:p>
            <a:r>
              <a:rPr lang="en-US" sz="2800" smtClean="0"/>
              <a:t>Networks move to Los Angeles in the 1950s.</a:t>
            </a:r>
          </a:p>
          <a:p>
            <a:r>
              <a:rPr lang="en-US" sz="2800" smtClean="0">
                <a:solidFill>
                  <a:schemeClr val="tx2"/>
                </a:solidFill>
              </a:rPr>
              <a:t>Kinescopes</a:t>
            </a:r>
            <a:r>
              <a:rPr lang="en-US" sz="2800" smtClean="0"/>
              <a:t> were used to preserve live broadcasts.</a:t>
            </a:r>
          </a:p>
          <a:p>
            <a:r>
              <a:rPr lang="en-US" sz="2800" smtClean="0"/>
              <a:t>Three TV comedy formats</a:t>
            </a:r>
          </a:p>
          <a:p>
            <a:pPr lvl="1"/>
            <a:r>
              <a:rPr lang="en-US" sz="2400" smtClean="0">
                <a:solidFill>
                  <a:schemeClr val="tx2"/>
                </a:solidFill>
              </a:rPr>
              <a:t>Sketch comedy</a:t>
            </a:r>
          </a:p>
          <a:p>
            <a:pPr lvl="1"/>
            <a:r>
              <a:rPr lang="en-US" sz="2400" smtClean="0">
                <a:solidFill>
                  <a:schemeClr val="tx2"/>
                </a:solidFill>
              </a:rPr>
              <a:t>Situation comedy</a:t>
            </a:r>
          </a:p>
          <a:p>
            <a:pPr lvl="1"/>
            <a:r>
              <a:rPr lang="en-US" sz="2400" smtClean="0">
                <a:solidFill>
                  <a:schemeClr val="tx2"/>
                </a:solidFill>
              </a:rPr>
              <a:t>Domestic comedy</a:t>
            </a:r>
          </a:p>
          <a:p>
            <a:pPr lvl="1"/>
            <a:endParaRPr lang="en-US" sz="2400" smtClean="0"/>
          </a:p>
          <a:p>
            <a:endParaRPr lang="en-US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6.4: Top Genres Over the Past Decade</a:t>
            </a:r>
          </a:p>
        </p:txBody>
      </p:sp>
      <p:pic>
        <p:nvPicPr>
          <p:cNvPr id="22531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00200" y="2057400"/>
            <a:ext cx="6705600" cy="4144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Verdana" pitchFamily="1" charset="0"/>
              </a:rPr>
              <a:t>Online Image Library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343400"/>
          </a:xfrm>
        </p:spPr>
        <p:txBody>
          <a:bodyPr/>
          <a:lstStyle/>
          <a:p>
            <a:pPr algn="ctr" eaLnBrk="1" hangingPunct="1">
              <a:buSzTx/>
              <a:buFontTx/>
              <a:buNone/>
            </a:pPr>
            <a:r>
              <a:rPr lang="en-US" sz="2800" smtClean="0"/>
              <a:t>Go to </a:t>
            </a:r>
            <a:r>
              <a:rPr lang="en-US" sz="2800" smtClean="0">
                <a:hlinkClick r:id="rId2"/>
              </a:rPr>
              <a:t>www.bedfordstmartins.com/mediaculture/</a:t>
            </a:r>
            <a:r>
              <a:rPr lang="en-US" sz="2800" smtClean="0"/>
              <a:t>to access the </a:t>
            </a:r>
            <a:r>
              <a:rPr lang="en-US" sz="2800" i="1" smtClean="0"/>
              <a:t>Media &amp; Culture</a:t>
            </a:r>
            <a:r>
              <a:rPr lang="en-US" sz="2800" smtClean="0"/>
              <a:t>, 9th Edition Online Image Library.</a:t>
            </a:r>
          </a:p>
          <a:p>
            <a:pPr algn="ctr" eaLnBrk="1" hangingPunct="1">
              <a:buSzPct val="90000"/>
              <a:buFontTx/>
              <a:buNone/>
            </a:pPr>
            <a:endParaRPr lang="en-US" sz="2400" smtClean="0"/>
          </a:p>
          <a:p>
            <a:pPr algn="ctr" eaLnBrk="1" hangingPunct="1">
              <a:buSzPct val="90000"/>
              <a:buFontTx/>
              <a:buNone/>
            </a:pPr>
            <a:r>
              <a:rPr lang="en-US" sz="2400" smtClean="0"/>
              <a:t>The library contains all your favorite images from </a:t>
            </a:r>
            <a:r>
              <a:rPr lang="en-US" sz="2400" i="1" smtClean="0"/>
              <a:t>Media &amp; Culture</a:t>
            </a:r>
            <a:r>
              <a:rPr lang="en-US" sz="2400" smtClean="0"/>
              <a:t>, 9th edition!</a:t>
            </a:r>
          </a:p>
          <a:p>
            <a:pPr eaLnBrk="1" hangingPunct="1">
              <a:buSzTx/>
              <a:buFontTx/>
              <a:buChar char="o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TV Entertainment: Our Dramatic Culture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Anthology drama</a:t>
            </a:r>
          </a:p>
          <a:p>
            <a:pPr lvl="1"/>
            <a:r>
              <a:rPr lang="en-US" smtClean="0"/>
              <a:t>Brought live dramatic theater to the television audience</a:t>
            </a:r>
          </a:p>
          <a:p>
            <a:pPr lvl="1"/>
            <a:r>
              <a:rPr lang="en-US" smtClean="0"/>
              <a:t>Ended for both economic and political reasons</a:t>
            </a:r>
          </a:p>
          <a:p>
            <a:r>
              <a:rPr lang="en-US" smtClean="0">
                <a:solidFill>
                  <a:schemeClr val="tx2"/>
                </a:solidFill>
              </a:rPr>
              <a:t>Episodic series</a:t>
            </a:r>
          </a:p>
          <a:p>
            <a:pPr lvl="1"/>
            <a:r>
              <a:rPr lang="en-US" smtClean="0"/>
              <a:t>Two general types</a:t>
            </a:r>
          </a:p>
          <a:p>
            <a:pPr lvl="2"/>
            <a:r>
              <a:rPr lang="en-US" smtClean="0">
                <a:solidFill>
                  <a:schemeClr val="tx2"/>
                </a:solidFill>
              </a:rPr>
              <a:t>Chapter shows</a:t>
            </a:r>
          </a:p>
          <a:p>
            <a:pPr lvl="2"/>
            <a:r>
              <a:rPr lang="en-US" smtClean="0">
                <a:solidFill>
                  <a:schemeClr val="tx2"/>
                </a:solidFill>
              </a:rPr>
              <a:t>Serial programs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TV Information: Our Daily News Culture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92987" cy="4649787"/>
          </a:xfrm>
        </p:spPr>
        <p:txBody>
          <a:bodyPr/>
          <a:lstStyle/>
          <a:p>
            <a:r>
              <a:rPr lang="en-US" smtClean="0"/>
              <a:t>Network news</a:t>
            </a:r>
          </a:p>
          <a:p>
            <a:pPr lvl="1"/>
            <a:r>
              <a:rPr lang="en-US" smtClean="0"/>
              <a:t>NBC</a:t>
            </a:r>
            <a:r>
              <a:rPr lang="ja-JP" altLang="en-US" smtClean="0"/>
              <a:t>’</a:t>
            </a:r>
            <a:r>
              <a:rPr lang="en-US" altLang="ja-JP" smtClean="0"/>
              <a:t>s </a:t>
            </a:r>
            <a:r>
              <a:rPr lang="en-US" altLang="ja-JP" i="1" smtClean="0"/>
              <a:t>Meet the Press </a:t>
            </a:r>
            <a:r>
              <a:rPr lang="en-US" altLang="ja-JP" smtClean="0"/>
              <a:t>(1947)</a:t>
            </a:r>
          </a:p>
          <a:p>
            <a:pPr lvl="1"/>
            <a:r>
              <a:rPr lang="en-US" i="1" smtClean="0"/>
              <a:t>CBS-TV News </a:t>
            </a:r>
            <a:r>
              <a:rPr lang="en-US" smtClean="0"/>
              <a:t>(1948)</a:t>
            </a:r>
            <a:endParaRPr lang="en-US" i="1" smtClean="0"/>
          </a:p>
          <a:p>
            <a:pPr lvl="2"/>
            <a:r>
              <a:rPr lang="en-US" smtClean="0"/>
              <a:t>First news show to be videotaped for rebroadcast on </a:t>
            </a:r>
            <a:r>
              <a:rPr lang="en-US" smtClean="0">
                <a:solidFill>
                  <a:schemeClr val="tx2"/>
                </a:solidFill>
              </a:rPr>
              <a:t>affiliate stations </a:t>
            </a:r>
            <a:r>
              <a:rPr lang="en-US" smtClean="0"/>
              <a:t>(1956)</a:t>
            </a:r>
          </a:p>
          <a:p>
            <a:pPr lvl="1"/>
            <a:r>
              <a:rPr lang="en-US" i="1" smtClean="0"/>
              <a:t>ABC World News Tonight </a:t>
            </a:r>
            <a:r>
              <a:rPr lang="en-US" smtClean="0"/>
              <a:t>(1978)</a:t>
            </a:r>
          </a:p>
          <a:p>
            <a:r>
              <a:rPr lang="en-US" smtClean="0"/>
              <a:t>Cable news</a:t>
            </a:r>
          </a:p>
          <a:p>
            <a:pPr lvl="1"/>
            <a:r>
              <a:rPr lang="en-US" smtClean="0"/>
              <a:t>First cable news channel was CNN</a:t>
            </a:r>
          </a:p>
          <a:p>
            <a:pPr lvl="1"/>
            <a:r>
              <a:rPr lang="en-US" smtClean="0"/>
              <a:t>Created a 24/7 news cycle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Reality TV and Other Enduring Trends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Traditional genre trends</a:t>
            </a:r>
          </a:p>
          <a:p>
            <a:pPr lvl="1"/>
            <a:r>
              <a:rPr lang="en-US" smtClean="0"/>
              <a:t>Talk shows, game shows, variety shows, newsmagazines, and sporting events</a:t>
            </a:r>
          </a:p>
          <a:p>
            <a:r>
              <a:rPr lang="en-US" smtClean="0"/>
              <a:t>Reality TV</a:t>
            </a:r>
          </a:p>
          <a:p>
            <a:pPr lvl="1"/>
            <a:r>
              <a:rPr lang="en-US" smtClean="0"/>
              <a:t>Introduces audiences to characters who are more like them</a:t>
            </a:r>
          </a:p>
          <a:p>
            <a:pPr lvl="1"/>
            <a:r>
              <a:rPr lang="en-US" smtClean="0"/>
              <a:t>Inexpensive to produce</a:t>
            </a:r>
          </a:p>
          <a:p>
            <a:r>
              <a:rPr lang="en-US" smtClean="0"/>
              <a:t>Spanish-language television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Television Struggles to Find Its Place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92987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Public television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Public Broadcasting Act of 1967 leads to the establishment of PBS.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Targeted viewers that were </a:t>
            </a:r>
            <a:r>
              <a:rPr lang="ja-JP" altLang="en-US" smtClean="0"/>
              <a:t>“</a:t>
            </a:r>
            <a:r>
              <a:rPr lang="en-US" altLang="ja-JP" smtClean="0"/>
              <a:t>less attractive</a:t>
            </a:r>
            <a:r>
              <a:rPr lang="ja-JP" altLang="en-US" smtClean="0"/>
              <a:t>”</a:t>
            </a:r>
            <a:r>
              <a:rPr lang="en-US" altLang="ja-JP" smtClean="0"/>
              <a:t> to commercial networks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Increasing reliance on corporate underwriting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Government attempts to ax funding.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Audience has declined significantly.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Government Regulations Temporarily Restrict Network Control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Prime Time Access Rule (PTAR)</a:t>
            </a:r>
          </a:p>
          <a:p>
            <a:pPr lvl="1"/>
            <a:r>
              <a:rPr lang="en-US" smtClean="0"/>
              <a:t>Reduced network control of prime-time programming to encourage more local programming</a:t>
            </a:r>
          </a:p>
          <a:p>
            <a:r>
              <a:rPr lang="en-US" smtClean="0">
                <a:solidFill>
                  <a:schemeClr val="tx2"/>
                </a:solidFill>
              </a:rPr>
              <a:t>Fin-syn</a:t>
            </a:r>
          </a:p>
          <a:p>
            <a:pPr lvl="1"/>
            <a:r>
              <a:rPr lang="en-US" smtClean="0"/>
              <a:t>Banned networks from reaping profits from program syndication</a:t>
            </a:r>
          </a:p>
          <a:p>
            <a:r>
              <a:rPr lang="en-US" smtClean="0"/>
              <a:t>Department of Justice</a:t>
            </a:r>
          </a:p>
          <a:p>
            <a:pPr lvl="1"/>
            <a:r>
              <a:rPr lang="en-US" smtClean="0"/>
              <a:t>Limited non-news programming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Balancing Cable</a:t>
            </a:r>
            <a:r>
              <a:rPr lang="ja-JP" altLang="en-US" smtClean="0"/>
              <a:t>’</a:t>
            </a:r>
            <a:r>
              <a:rPr lang="en-US" altLang="ja-JP" smtClean="0"/>
              <a:t>s Growth against Broadcasters</a:t>
            </a:r>
            <a:r>
              <a:rPr lang="ja-JP" altLang="en-US" smtClean="0"/>
              <a:t>’</a:t>
            </a:r>
            <a:r>
              <a:rPr lang="en-US" altLang="ja-JP" smtClean="0"/>
              <a:t> Interests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Must-carry rules r</a:t>
            </a:r>
            <a:r>
              <a:rPr lang="en-US" smtClean="0"/>
              <a:t>equired cable operators to carry all local TV broadcasts.</a:t>
            </a:r>
          </a:p>
          <a:p>
            <a:r>
              <a:rPr lang="en-US" smtClean="0"/>
              <a:t>FCC mandated </a:t>
            </a:r>
            <a:r>
              <a:rPr lang="en-US" smtClean="0">
                <a:solidFill>
                  <a:schemeClr val="tx2"/>
                </a:solidFill>
              </a:rPr>
              <a:t>access channels </a:t>
            </a:r>
            <a:r>
              <a:rPr lang="en-US" smtClean="0"/>
              <a:t>for the top 100 TV markets, along with </a:t>
            </a:r>
            <a:r>
              <a:rPr lang="en-US" smtClean="0">
                <a:solidFill>
                  <a:schemeClr val="tx2"/>
                </a:solidFill>
              </a:rPr>
              <a:t>leased channels.</a:t>
            </a:r>
          </a:p>
          <a:p>
            <a:r>
              <a:rPr lang="en-US" i="1" smtClean="0"/>
              <a:t>Midwest Video</a:t>
            </a:r>
            <a:r>
              <a:rPr lang="en-US" smtClean="0"/>
              <a:t> case</a:t>
            </a:r>
          </a:p>
          <a:p>
            <a:pPr lvl="1"/>
            <a:r>
              <a:rPr lang="en-US" smtClean="0"/>
              <a:t>Determined cable carriers were </a:t>
            </a:r>
            <a:r>
              <a:rPr lang="en-US" smtClean="0">
                <a:solidFill>
                  <a:schemeClr val="tx2"/>
                </a:solidFill>
              </a:rPr>
              <a:t>electronic publishers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Franchising Frenzy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Cable franchise</a:t>
            </a:r>
          </a:p>
          <a:p>
            <a:pPr lvl="1"/>
            <a:r>
              <a:rPr lang="en-US" smtClean="0"/>
              <a:t>Mini-monopoly awarded by a local community to the most attractive bidder, usually for a 15-year period</a:t>
            </a:r>
          </a:p>
          <a:p>
            <a:r>
              <a:rPr lang="en-US" smtClean="0"/>
              <a:t>Federal cable policy act from 1984 dictates the franchise fees for most U.S. municipalities.</a:t>
            </a:r>
          </a:p>
          <a:p>
            <a:pPr lvl="1"/>
            <a:r>
              <a:rPr lang="en-US" smtClean="0"/>
              <a:t>Helps cities use such fees to establish and fund access channels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Telecommunications Act of 1996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Telecommunications Act of 1996</a:t>
            </a:r>
          </a:p>
          <a:p>
            <a:pPr lvl="1"/>
            <a:r>
              <a:rPr lang="en-US" smtClean="0"/>
              <a:t>Brought cable under federal rules that had long governed the telephone, radio, and TV industries</a:t>
            </a:r>
          </a:p>
          <a:p>
            <a:pPr lvl="1"/>
            <a:r>
              <a:rPr lang="en-US" smtClean="0"/>
              <a:t>Removed market barriers between phone companies, long-distance carriers, and cable operators</a:t>
            </a:r>
          </a:p>
          <a:p>
            <a:pPr lvl="1"/>
            <a:r>
              <a:rPr lang="en-US" smtClean="0"/>
              <a:t>Reaffirmed must-carry rules</a:t>
            </a:r>
          </a:p>
          <a:p>
            <a:pPr lvl="1"/>
            <a:r>
              <a:rPr lang="en-US" smtClean="0"/>
              <a:t>Mixed impact on cable customers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Two types of production costs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Below-the-line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Above-the-line</a:t>
            </a:r>
          </a:p>
          <a:p>
            <a:pPr>
              <a:lnSpc>
                <a:spcPct val="90000"/>
              </a:lnSpc>
            </a:pPr>
            <a:r>
              <a:rPr lang="en-US" smtClean="0"/>
              <a:t>Programs are funded through </a:t>
            </a:r>
            <a:r>
              <a:rPr lang="en-US" smtClean="0">
                <a:solidFill>
                  <a:schemeClr val="tx2"/>
                </a:solidFill>
              </a:rPr>
              <a:t>deficit financing.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Film studios finance the deficit and hope to profit on syndication.</a:t>
            </a:r>
          </a:p>
          <a:p>
            <a:pPr>
              <a:lnSpc>
                <a:spcPct val="90000"/>
              </a:lnSpc>
            </a:pPr>
            <a:r>
              <a:rPr lang="en-US" smtClean="0"/>
              <a:t>Less expensive programs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Newsmagazines and reality shows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6.5: Prime-Time Network TV Pricing (2011)</a:t>
            </a:r>
          </a:p>
        </p:txBody>
      </p:sp>
      <p:pic>
        <p:nvPicPr>
          <p:cNvPr id="32771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2011363"/>
            <a:ext cx="6781800" cy="3954462"/>
          </a:xfrm>
        </p:spPr>
      </p:pic>
      <p:sp>
        <p:nvSpPr>
          <p:cNvPr id="32772" name="TextBox 1"/>
          <p:cNvSpPr txBox="1">
            <a:spLocks noChangeArrowheads="1"/>
          </p:cNvSpPr>
          <p:nvPr/>
        </p:nvSpPr>
        <p:spPr bwMode="auto">
          <a:xfrm>
            <a:off x="434975" y="6019800"/>
            <a:ext cx="8709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Note: Figure 6.5 shows the average costs for a thirty-second commercial during prime-time programs, 2011.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Convergence of Television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7213"/>
            <a:ext cx="7467600" cy="4649787"/>
          </a:xfrm>
        </p:spPr>
        <p:txBody>
          <a:bodyPr/>
          <a:lstStyle/>
          <a:p>
            <a:pPr marL="0" indent="0" algn="ctr">
              <a:buFont typeface="Wingdings" pitchFamily="1" charset="2"/>
              <a:buNone/>
            </a:pPr>
            <a:r>
              <a:rPr lang="en-US" sz="3000" smtClean="0"/>
              <a:t>In the past, TV networks made or bought almost all TV shows, which aired at set times. </a:t>
            </a:r>
          </a:p>
          <a:p>
            <a:pPr marL="0" indent="0" algn="ctr">
              <a:buFont typeface="Wingdings" pitchFamily="1" charset="2"/>
              <a:buNone/>
            </a:pPr>
            <a:endParaRPr lang="en-US" sz="2000" smtClean="0"/>
          </a:p>
          <a:p>
            <a:pPr marL="0" indent="0" algn="ctr">
              <a:buFont typeface="Wingdings" pitchFamily="1" charset="2"/>
              <a:buNone/>
            </a:pPr>
            <a:r>
              <a:rPr lang="en-US" sz="3000" smtClean="0"/>
              <a:t>Today, original shows are also produced by cable channels and Internet services like Netflix and Hulu, and are frequently viewed days or weeks after the original air date.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Paying for programs</a:t>
            </a:r>
          </a:p>
          <a:p>
            <a:pPr lvl="1"/>
            <a:r>
              <a:rPr lang="en-US" smtClean="0"/>
              <a:t>Subscriber fees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Retransmission fees</a:t>
            </a:r>
          </a:p>
          <a:p>
            <a:pPr lvl="1"/>
            <a:r>
              <a:rPr lang="en-US" smtClean="0"/>
              <a:t>Licensing fees to affiliate stations</a:t>
            </a:r>
          </a:p>
          <a:p>
            <a:pPr lvl="1"/>
            <a:r>
              <a:rPr lang="en-US" smtClean="0"/>
              <a:t>Advertising</a:t>
            </a:r>
          </a:p>
          <a:p>
            <a:r>
              <a:rPr lang="en-US" smtClean="0"/>
              <a:t>Clearance rules allow affiliates to substitute a network</a:t>
            </a:r>
            <a:r>
              <a:rPr lang="ja-JP" altLang="en-US" smtClean="0"/>
              <a:t>’</a:t>
            </a:r>
            <a:r>
              <a:rPr lang="en-US" altLang="ja-JP" smtClean="0"/>
              <a:t>s program.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Syndication Keeps Shows Going and Going…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/>
          <a:lstStyle/>
          <a:p>
            <a:r>
              <a:rPr lang="en-US" sz="2800" smtClean="0">
                <a:solidFill>
                  <a:schemeClr val="tx2"/>
                </a:solidFill>
              </a:rPr>
              <a:t>Syndication</a:t>
            </a:r>
          </a:p>
          <a:p>
            <a:pPr lvl="1"/>
            <a:r>
              <a:rPr lang="en-US" sz="2400" smtClean="0"/>
              <a:t>Leasing the exclusive right to air TV shows</a:t>
            </a:r>
          </a:p>
          <a:p>
            <a:pPr lvl="1"/>
            <a:r>
              <a:rPr lang="en-US" sz="2400" smtClean="0"/>
              <a:t>Types</a:t>
            </a:r>
          </a:p>
          <a:p>
            <a:pPr lvl="2"/>
            <a:r>
              <a:rPr lang="en-US" sz="2200" smtClean="0">
                <a:solidFill>
                  <a:schemeClr val="tx2"/>
                </a:solidFill>
              </a:rPr>
              <a:t>Off-network syndication</a:t>
            </a:r>
          </a:p>
          <a:p>
            <a:pPr lvl="2"/>
            <a:r>
              <a:rPr lang="en-US" sz="2200" smtClean="0">
                <a:solidFill>
                  <a:schemeClr val="tx2"/>
                </a:solidFill>
              </a:rPr>
              <a:t>First-run syndication</a:t>
            </a:r>
          </a:p>
          <a:p>
            <a:pPr lvl="1"/>
            <a:r>
              <a:rPr lang="en-US" sz="2400" smtClean="0"/>
              <a:t>Cash deal</a:t>
            </a:r>
          </a:p>
          <a:p>
            <a:pPr lvl="2"/>
            <a:r>
              <a:rPr lang="en-US" sz="2200" smtClean="0"/>
              <a:t>Series goes to the highest bidder.</a:t>
            </a:r>
          </a:p>
          <a:p>
            <a:pPr lvl="1"/>
            <a:r>
              <a:rPr lang="en-US" sz="2400" smtClean="0"/>
              <a:t>Barter deal</a:t>
            </a:r>
          </a:p>
          <a:p>
            <a:pPr lvl="2"/>
            <a:r>
              <a:rPr lang="en-US" sz="2200" smtClean="0"/>
              <a:t>Syndicator is paid from ad revenue.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Television Viewing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Ratings and shares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Ratings </a:t>
            </a:r>
            <a:r>
              <a:rPr lang="en-US" smtClean="0"/>
              <a:t>are based on a percentage of households tuned to a sampled program.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Shares </a:t>
            </a:r>
            <a:r>
              <a:rPr lang="en-US" smtClean="0"/>
              <a:t>are based on a percentage of homes tuned to a program, compared with those actually using their sets at the time of sample.</a:t>
            </a:r>
          </a:p>
          <a:p>
            <a:pPr>
              <a:lnSpc>
                <a:spcPct val="90000"/>
              </a:lnSpc>
            </a:pPr>
            <a:r>
              <a:rPr lang="en-US" smtClean="0"/>
              <a:t>Convergence is changing how TV viewing is measured.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Programming Corporations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dirty="0" smtClean="0"/>
              <a:t>Major broadcast networks</a:t>
            </a:r>
          </a:p>
          <a:p>
            <a:pPr lvl="1"/>
            <a:r>
              <a:rPr lang="en-US" dirty="0" smtClean="0"/>
              <a:t>Remain attractive investments and are acquiring cable channels </a:t>
            </a:r>
          </a:p>
          <a:p>
            <a:r>
              <a:rPr lang="en-US" dirty="0" smtClean="0"/>
              <a:t>Major cable and DBS companies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Multiple-system operators (MSOs)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Multichannel video programming distributors (MVPDs)</a:t>
            </a:r>
          </a:p>
          <a:p>
            <a:pPr lvl="1"/>
            <a:r>
              <a:rPr lang="en-US" dirty="0" smtClean="0"/>
              <a:t>Comcast, DirecTV, and DISH Network are the major players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Effects of Consolidation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Concern that the merging of telecommunications companies will limit expression and lead to price fixing</a:t>
            </a:r>
          </a:p>
          <a:p>
            <a:r>
              <a:rPr lang="en-US" smtClean="0"/>
              <a:t>The industries respond that consolidation is necessary to buy up struggling companies to keep them afloat.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Voices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Some small cities are challenging cable giants by building publicly owned cable systems.</a:t>
            </a:r>
          </a:p>
          <a:p>
            <a:pPr lvl="1"/>
            <a:r>
              <a:rPr lang="en-US" smtClean="0"/>
              <a:t>More than 2,000 such utilities now exist in the United States.</a:t>
            </a:r>
          </a:p>
          <a:p>
            <a:pPr lvl="1"/>
            <a:r>
              <a:rPr lang="en-US" smtClean="0"/>
              <a:t>Nonprofit entities, so they are less expensive for cable subscribers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Television, Cable, and Democracy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 its heyday, television carried the promise that it could reach all segments of society.</a:t>
            </a:r>
          </a:p>
          <a:p>
            <a:pPr>
              <a:lnSpc>
                <a:spcPct val="90000"/>
              </a:lnSpc>
            </a:pPr>
            <a:r>
              <a:rPr lang="en-US" smtClean="0"/>
              <a:t>Convergence potentially de-emphasizes the idea we are all citizens who are part of a larger nation and world.</a:t>
            </a:r>
          </a:p>
          <a:p>
            <a:pPr>
              <a:lnSpc>
                <a:spcPct val="90000"/>
              </a:lnSpc>
            </a:pPr>
            <a:r>
              <a:rPr lang="en-US" smtClean="0"/>
              <a:t>TV is still a gathering place for friends and family.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Innovations in TV Technology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Cathode ray tube (late 1800s)</a:t>
            </a:r>
          </a:p>
          <a:p>
            <a:pPr lvl="1"/>
            <a:r>
              <a:rPr lang="en-US" smtClean="0"/>
              <a:t>Combined principles of the camera and electricity</a:t>
            </a:r>
          </a:p>
          <a:p>
            <a:r>
              <a:rPr lang="en-US" smtClean="0"/>
              <a:t>Scanning disk (1880s)</a:t>
            </a:r>
          </a:p>
          <a:p>
            <a:pPr lvl="1"/>
            <a:r>
              <a:rPr lang="en-US" smtClean="0"/>
              <a:t>Developed by Paul Nipkow</a:t>
            </a:r>
          </a:p>
          <a:p>
            <a:pPr lvl="1"/>
            <a:r>
              <a:rPr lang="en-US" smtClean="0"/>
              <a:t>Separated pictures into pinpoints of light that could be transmitted as a series of electronic lines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Technology: Zworykin and Farnsworth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467600" cy="4724400"/>
          </a:xfrm>
        </p:spPr>
        <p:txBody>
          <a:bodyPr/>
          <a:lstStyle/>
          <a:p>
            <a:r>
              <a:rPr lang="en-US" sz="2800" smtClean="0"/>
              <a:t>RCA sued Farnsworth over Zworykin</a:t>
            </a:r>
            <a:r>
              <a:rPr lang="ja-JP" altLang="en-US" sz="2800" smtClean="0"/>
              <a:t>’</a:t>
            </a:r>
            <a:r>
              <a:rPr lang="en-US" altLang="ja-JP" sz="2800" smtClean="0"/>
              <a:t>s iconoscope patent.</a:t>
            </a:r>
          </a:p>
          <a:p>
            <a:pPr lvl="1"/>
            <a:r>
              <a:rPr lang="en-US" sz="2400" smtClean="0"/>
              <a:t>Lost and had to license patents from Farnsworth</a:t>
            </a:r>
          </a:p>
          <a:p>
            <a:r>
              <a:rPr lang="en-US" sz="2800" smtClean="0">
                <a:solidFill>
                  <a:schemeClr val="tx2"/>
                </a:solidFill>
              </a:rPr>
              <a:t>Analog</a:t>
            </a:r>
            <a:r>
              <a:rPr lang="en-US" sz="2800" smtClean="0"/>
              <a:t> standard adopted in 1941</a:t>
            </a:r>
          </a:p>
          <a:p>
            <a:r>
              <a:rPr lang="en-US" sz="2800" smtClean="0">
                <a:solidFill>
                  <a:schemeClr val="tx2"/>
                </a:solidFill>
              </a:rPr>
              <a:t>Digital</a:t>
            </a:r>
            <a:r>
              <a:rPr lang="en-US" sz="2800" smtClean="0"/>
              <a:t> standard adopted in 2009</a:t>
            </a:r>
          </a:p>
          <a:p>
            <a:r>
              <a:rPr lang="en-US" sz="2800" smtClean="0"/>
              <a:t>TV licensing freeze until 1952</a:t>
            </a:r>
          </a:p>
          <a:p>
            <a:r>
              <a:rPr lang="en-US" sz="2800" smtClean="0"/>
              <a:t>RCA had the first successful color broadcast system in 1954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Content—TV Grows Up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Early television programs often had single sponsors.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Networks lacked creative control, so they made programs longer, which raised costs and forced advertisers out.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Two new types of programs helped networks gain control over content.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Magazine format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TV spectacular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Content—TV Grows Up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7213"/>
            <a:ext cx="7467600" cy="4649787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sz="2800" smtClean="0"/>
              <a:t>Prime-time quiz shows</a:t>
            </a:r>
          </a:p>
          <a:p>
            <a:pPr lvl="1">
              <a:spcBef>
                <a:spcPts val="600"/>
              </a:spcBef>
            </a:pPr>
            <a:r>
              <a:rPr lang="en-US" sz="2400" smtClean="0"/>
              <a:t>Cheap to produce, but rigged</a:t>
            </a:r>
          </a:p>
          <a:p>
            <a:pPr lvl="1">
              <a:spcBef>
                <a:spcPts val="600"/>
              </a:spcBef>
            </a:pPr>
            <a:r>
              <a:rPr lang="en-US" sz="2400" smtClean="0"/>
              <a:t>Dropped by networks amid allegations of being fixed</a:t>
            </a:r>
          </a:p>
          <a:p>
            <a:pPr lvl="1">
              <a:spcBef>
                <a:spcPts val="600"/>
              </a:spcBef>
            </a:pPr>
            <a:r>
              <a:rPr lang="en-US" sz="2400" smtClean="0"/>
              <a:t>Impact of the quiz show scandals</a:t>
            </a:r>
          </a:p>
          <a:p>
            <a:pPr lvl="2">
              <a:spcBef>
                <a:spcPts val="500"/>
              </a:spcBef>
            </a:pPr>
            <a:r>
              <a:rPr lang="en-US" sz="2200" smtClean="0"/>
              <a:t>Ended sponsors</a:t>
            </a:r>
            <a:r>
              <a:rPr lang="ja-JP" altLang="en-US" sz="2200" smtClean="0"/>
              <a:t>’</a:t>
            </a:r>
            <a:r>
              <a:rPr lang="en-US" altLang="ja-JP" sz="2200" smtClean="0"/>
              <a:t> role in creating content</a:t>
            </a:r>
          </a:p>
          <a:p>
            <a:pPr lvl="2">
              <a:spcBef>
                <a:spcPts val="500"/>
              </a:spcBef>
            </a:pPr>
            <a:r>
              <a:rPr lang="en-US" sz="2200" smtClean="0"/>
              <a:t>Undermined Americans</a:t>
            </a:r>
            <a:r>
              <a:rPr lang="ja-JP" altLang="en-US" sz="2200" smtClean="0"/>
              <a:t>’</a:t>
            </a:r>
            <a:r>
              <a:rPr lang="en-US" altLang="ja-JP" sz="2200" smtClean="0"/>
              <a:t> expectation of the democratic promise of television</a:t>
            </a:r>
          </a:p>
          <a:p>
            <a:pPr lvl="2">
              <a:spcBef>
                <a:spcPts val="500"/>
              </a:spcBef>
            </a:pPr>
            <a:r>
              <a:rPr lang="en-US" sz="2200" smtClean="0"/>
              <a:t>Magnified the division of high and low culture attitudes toward television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CATV—Community Antenna Television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CATV</a:t>
            </a:r>
          </a:p>
          <a:p>
            <a:pPr lvl="1"/>
            <a:r>
              <a:rPr lang="en-US" smtClean="0"/>
              <a:t>First small cable system</a:t>
            </a:r>
          </a:p>
          <a:p>
            <a:pPr lvl="1"/>
            <a:r>
              <a:rPr lang="en-US" smtClean="0"/>
              <a:t>Originated where mountains or tall buildings blocked TV signals</a:t>
            </a:r>
          </a:p>
          <a:p>
            <a:r>
              <a:rPr lang="en-US" smtClean="0"/>
              <a:t>Two big advantages</a:t>
            </a:r>
          </a:p>
          <a:p>
            <a:pPr lvl="1"/>
            <a:r>
              <a:rPr lang="en-US" smtClean="0"/>
              <a:t>Eliminated over-the-air interference</a:t>
            </a:r>
          </a:p>
          <a:p>
            <a:pPr lvl="1"/>
            <a:r>
              <a:rPr lang="en-US" smtClean="0"/>
              <a:t>Increased channel capacity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Wires and Satellites behind Cable Television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Telstar launched in 1960</a:t>
            </a:r>
          </a:p>
          <a:p>
            <a:r>
              <a:rPr lang="en-US" smtClean="0"/>
              <a:t>Discovery of how to lock satellites in geosynchronous orbit in the mid-1960s</a:t>
            </a:r>
          </a:p>
          <a:p>
            <a:r>
              <a:rPr lang="en-US" smtClean="0"/>
              <a:t>How it works</a:t>
            </a:r>
          </a:p>
          <a:p>
            <a:pPr lvl="1"/>
            <a:r>
              <a:rPr lang="en-US" smtClean="0"/>
              <a:t>Headend relays each channel along its own separate line</a:t>
            </a:r>
          </a:p>
          <a:p>
            <a:pPr lvl="1"/>
            <a:r>
              <a:rPr lang="en-US" smtClean="0"/>
              <a:t>Signals delivered through trunk and feeder cables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Custom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9933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8A2D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3333CC"/>
        </a:dk2>
        <a:lt2>
          <a:srgbClr val="5F5F5F"/>
        </a:lt2>
        <a:accent1>
          <a:srgbClr val="CC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B9B9"/>
        </a:accent6>
        <a:hlink>
          <a:srgbClr val="CC00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1919</TotalTime>
  <Words>1354</Words>
  <Application>Microsoft Office PowerPoint</Application>
  <PresentationFormat>On-screen Show (4:3)</PresentationFormat>
  <Paragraphs>201</Paragraphs>
  <Slides>36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Eclipse</vt:lpstr>
      <vt:lpstr>Television and Cable: The Power of Visual Culture</vt:lpstr>
      <vt:lpstr>Online Image Library</vt:lpstr>
      <vt:lpstr>The Convergence of Television</vt:lpstr>
      <vt:lpstr>Early Innovations in TV Technology</vt:lpstr>
      <vt:lpstr>Electronic Technology: Zworykin and Farnsworth</vt:lpstr>
      <vt:lpstr>Controlling Content—TV Grows Up</vt:lpstr>
      <vt:lpstr>Controlling Content—TV Grows Up (cont.)</vt:lpstr>
      <vt:lpstr>CATV—Community Antenna Television</vt:lpstr>
      <vt:lpstr>The Wires and Satellites behind Cable Television</vt:lpstr>
      <vt:lpstr>Figure 6.1: A Basic Cable Television System</vt:lpstr>
      <vt:lpstr>Cable Services</vt:lpstr>
      <vt:lpstr>DBS: Cable without Wires</vt:lpstr>
      <vt:lpstr>Figure 6.2: Prime-Time TV Audience, 1984-2009</vt:lpstr>
      <vt:lpstr>Home Video</vt:lpstr>
      <vt:lpstr>The Third Screen: TV Converges with the Internet</vt:lpstr>
      <vt:lpstr>Figure 6.3: Cross-Platform Viewing</vt:lpstr>
      <vt:lpstr>Fourth Screens: Smartphones and Mobile Video</vt:lpstr>
      <vt:lpstr>TV Entertainment: Our Comic Culture</vt:lpstr>
      <vt:lpstr>Figure 6.4: Top Genres Over the Past Decade</vt:lpstr>
      <vt:lpstr>TV Entertainment: Our Dramatic Culture</vt:lpstr>
      <vt:lpstr>TV Information: Our Daily News Culture</vt:lpstr>
      <vt:lpstr>Reality TV and Other Enduring Trends</vt:lpstr>
      <vt:lpstr>Public Television Struggles to Find Its Place</vt:lpstr>
      <vt:lpstr>Government Regulations Temporarily Restrict Network Control</vt:lpstr>
      <vt:lpstr>Balancing Cable’s Growth against Broadcasters’ Interests</vt:lpstr>
      <vt:lpstr>Franchising Frenzy</vt:lpstr>
      <vt:lpstr>The Telecommunications Act of 1996</vt:lpstr>
      <vt:lpstr>Production</vt:lpstr>
      <vt:lpstr>Figure 6.5: Prime-Time Network TV Pricing (2011)</vt:lpstr>
      <vt:lpstr>Distribution</vt:lpstr>
      <vt:lpstr>Syndication Keeps Shows Going and Going…</vt:lpstr>
      <vt:lpstr>Measuring Television Viewing</vt:lpstr>
      <vt:lpstr>Major Programming Corporations</vt:lpstr>
      <vt:lpstr>The Effects of Consolidation</vt:lpstr>
      <vt:lpstr>Alternative Voices</vt:lpstr>
      <vt:lpstr>Television, Cable, and Democracy</vt:lpstr>
    </vt:vector>
  </TitlesOfParts>
  <Company>Quinnipiac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rbarclay</dc:creator>
  <cp:lastModifiedBy>gjones</cp:lastModifiedBy>
  <cp:revision>195</cp:revision>
  <dcterms:created xsi:type="dcterms:W3CDTF">2003-06-08T17:38:42Z</dcterms:created>
  <dcterms:modified xsi:type="dcterms:W3CDTF">2013-11-05T20:10:13Z</dcterms:modified>
</cp:coreProperties>
</file>