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notesMasterIdLst>
    <p:notesMasterId r:id="rId29"/>
  </p:notesMasterIdLst>
  <p:sldIdLst>
    <p:sldId id="256" r:id="rId2"/>
    <p:sldId id="283" r:id="rId3"/>
    <p:sldId id="291" r:id="rId4"/>
    <p:sldId id="259" r:id="rId5"/>
    <p:sldId id="273" r:id="rId6"/>
    <p:sldId id="280" r:id="rId7"/>
    <p:sldId id="285" r:id="rId8"/>
    <p:sldId id="286" r:id="rId9"/>
    <p:sldId id="293" r:id="rId10"/>
    <p:sldId id="276" r:id="rId11"/>
    <p:sldId id="260" r:id="rId12"/>
    <p:sldId id="287" r:id="rId13"/>
    <p:sldId id="294" r:id="rId14"/>
    <p:sldId id="295" r:id="rId15"/>
    <p:sldId id="288" r:id="rId16"/>
    <p:sldId id="289" r:id="rId17"/>
    <p:sldId id="290" r:id="rId18"/>
    <p:sldId id="281" r:id="rId19"/>
    <p:sldId id="261" r:id="rId20"/>
    <p:sldId id="284" r:id="rId21"/>
    <p:sldId id="278" r:id="rId22"/>
    <p:sldId id="282" r:id="rId23"/>
    <p:sldId id="270" r:id="rId24"/>
    <p:sldId id="271" r:id="rId25"/>
    <p:sldId id="296" r:id="rId26"/>
    <p:sldId id="265" r:id="rId27"/>
    <p:sldId id="272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878" y="-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9EDD4F9-1CC6-4DB1-8C12-B5DC7D846A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855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90582F-49EF-4661-A4F2-D9C6B01CC7E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784198-466F-44FB-B2CE-354B36DEAB3D}" type="slidenum">
              <a:rPr lang="en-US"/>
              <a:pPr/>
              <a:t>9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72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6727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084-4593-4880-BB7A-5E6FC70E35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3F052-DC56-4D3F-B5ED-DB3D257663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6D8B5-08C2-4DE2-A08D-98242CE0E0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827212"/>
            <a:ext cx="7313612" cy="46497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31CE7-2BD1-4252-94DD-4D72552BBC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E973C-9634-4F09-A215-3ADDBC122D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DC7FD-ADFE-478B-B2CC-A4DF389588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CAE46-625E-4D0C-8663-769EE4177A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1F11A-3CE2-40EE-90B0-AC21F5F089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D4343-6B89-494F-BBFD-F442A62FC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F2723-F3F0-49CF-A9BE-4BDE86E64C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fld id="{461FF6ED-2A18-4124-8355-49AECDC6E9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1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1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1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1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1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thingsappleisworthmorethan.tumblr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dfordstmartins.com/mediacultur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3038" y="1447800"/>
            <a:ext cx="7239000" cy="982663"/>
          </a:xfrm>
        </p:spPr>
        <p:txBody>
          <a:bodyPr/>
          <a:lstStyle/>
          <a:p>
            <a:pPr algn="ctr" eaLnBrk="1" hangingPunct="1"/>
            <a:r>
              <a:rPr lang="en-US" sz="4800" b="1" smtClean="0">
                <a:latin typeface="Verdana" pitchFamily="1" charset="0"/>
              </a:rPr>
              <a:t>Chapter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429000"/>
            <a:ext cx="5943600" cy="2025650"/>
          </a:xfrm>
        </p:spPr>
        <p:txBody>
          <a:bodyPr/>
          <a:lstStyle/>
          <a:p>
            <a:pPr eaLnBrk="1" hangingPunct="1">
              <a:buFont typeface="Wingdings" pitchFamily="1" charset="2"/>
              <a:buNone/>
            </a:pPr>
            <a:r>
              <a:rPr lang="en-US" sz="3200" b="1" smtClean="0"/>
              <a:t>Mass Communication:</a:t>
            </a:r>
            <a:br>
              <a:rPr lang="en-US" sz="3200" b="1" smtClean="0"/>
            </a:br>
            <a:r>
              <a:rPr lang="en-US" sz="3200" b="1" smtClean="0"/>
              <a:t>A Critical Approach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Evolution of a New Mass Medium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r>
              <a:rPr lang="en-US" smtClean="0"/>
              <a:t>Emergence or novelty stage</a:t>
            </a:r>
          </a:p>
          <a:p>
            <a:r>
              <a:rPr lang="en-US" smtClean="0"/>
              <a:t>Entrepreneurial stage</a:t>
            </a:r>
          </a:p>
          <a:p>
            <a:r>
              <a:rPr lang="en-US" smtClean="0"/>
              <a:t>Mass medium stage</a:t>
            </a:r>
          </a:p>
          <a:p>
            <a:r>
              <a:rPr lang="en-US" smtClean="0"/>
              <a:t>Convergence stage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Media Convergence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752600"/>
            <a:ext cx="7313612" cy="4724400"/>
          </a:xfrm>
        </p:spPr>
        <p:txBody>
          <a:bodyPr/>
          <a:lstStyle/>
          <a:p>
            <a:pPr>
              <a:buFont typeface="Wingdings" pitchFamily="2" charset="2"/>
              <a:buChar char="¡"/>
              <a:defRPr/>
            </a:pPr>
            <a:r>
              <a:rPr lang="en-US" dirty="0" smtClean="0"/>
              <a:t>Dual roles</a:t>
            </a:r>
          </a:p>
          <a:p>
            <a:pPr lvl="1">
              <a:buFont typeface="Wingdings" pitchFamily="2" charset="2"/>
              <a:buChar char="l"/>
              <a:defRPr/>
            </a:pPr>
            <a:r>
              <a:rPr lang="en-US" dirty="0" smtClean="0"/>
              <a:t>Technological merging of content across different media channels</a:t>
            </a:r>
          </a:p>
          <a:p>
            <a:pPr lvl="1">
              <a:buFont typeface="Wingdings" pitchFamily="2" charset="2"/>
              <a:buChar char="l"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Cross platform</a:t>
            </a:r>
            <a:r>
              <a:rPr lang="en-US" dirty="0" smtClean="0"/>
              <a:t>, the consolidation of media holdings under one corporate umbrella</a:t>
            </a:r>
          </a:p>
          <a:p>
            <a:pPr>
              <a:buFont typeface="Wingdings" pitchFamily="2" charset="2"/>
              <a:buChar char="¡"/>
              <a:defRPr/>
            </a:pPr>
            <a:r>
              <a:rPr lang="en-US" dirty="0" smtClean="0"/>
              <a:t>Media businesses</a:t>
            </a:r>
          </a:p>
          <a:p>
            <a:pPr lvl="1">
              <a:buFont typeface="Wingdings" pitchFamily="2" charset="2"/>
              <a:buChar char="l"/>
              <a:defRPr/>
            </a:pPr>
            <a:r>
              <a:rPr lang="en-US" dirty="0" smtClean="0"/>
              <a:t>Companies like Google make money by selling ads rather than by producing content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</a:t>
            </a:r>
            <a:r>
              <a:rPr lang="en-US" i="1" dirty="0" smtClean="0"/>
              <a:t>Convergence</a:t>
            </a:r>
            <a:r>
              <a:rPr lang="en-US" dirty="0" smtClean="0"/>
              <a:t> and Cultural Change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r>
              <a:rPr lang="en-US" dirty="0" smtClean="0"/>
              <a:t>Changes in how we consume and engage with media culture</a:t>
            </a:r>
          </a:p>
          <a:p>
            <a:pPr lvl="1"/>
            <a:r>
              <a:rPr lang="en-US" sz="2400" dirty="0" smtClean="0"/>
              <a:t>Watch TV shows on </a:t>
            </a:r>
            <a:r>
              <a:rPr lang="en-US" sz="2400" dirty="0" err="1" smtClean="0"/>
              <a:t>Hulu</a:t>
            </a:r>
            <a:r>
              <a:rPr lang="en-US" sz="2400" dirty="0" smtClean="0"/>
              <a:t> and Netflix or </a:t>
            </a:r>
            <a:r>
              <a:rPr lang="en-US" sz="2400" dirty="0" err="1" smtClean="0"/>
              <a:t>DVR</a:t>
            </a:r>
            <a:r>
              <a:rPr lang="en-US" sz="2400" dirty="0" smtClean="0"/>
              <a:t>/On-Demand options</a:t>
            </a:r>
          </a:p>
          <a:p>
            <a:pPr lvl="1"/>
            <a:r>
              <a:rPr lang="en-US" sz="2400" dirty="0" smtClean="0"/>
              <a:t>Make media choices based on social media recommendations</a:t>
            </a:r>
          </a:p>
          <a:p>
            <a:pPr lvl="1"/>
            <a:r>
              <a:rPr lang="en-US" sz="2400" dirty="0" smtClean="0"/>
              <a:t>Upload our own media</a:t>
            </a:r>
          </a:p>
          <a:p>
            <a:pPr lvl="1"/>
            <a:r>
              <a:rPr lang="en-US" sz="2400" dirty="0" smtClean="0"/>
              <a:t>Discuss programs as we watch them through “live-tweeting”</a:t>
            </a:r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Convergence…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examples?</a:t>
            </a:r>
          </a:p>
          <a:p>
            <a:r>
              <a:rPr lang="en-US" dirty="0" smtClean="0"/>
              <a:t>Who owns the mass media</a:t>
            </a:r>
          </a:p>
          <a:p>
            <a:pPr lvl="1"/>
            <a:r>
              <a:rPr lang="en-US" dirty="0" smtClean="0"/>
              <a:t>Text pull-out</a:t>
            </a:r>
          </a:p>
          <a:p>
            <a:pPr lvl="1"/>
            <a:r>
              <a:rPr lang="en-US" dirty="0" smtClean="0"/>
              <a:t>Implications?</a:t>
            </a:r>
          </a:p>
          <a:p>
            <a:pPr lvl="1"/>
            <a:r>
              <a:rPr lang="en-US" dirty="0" smtClean="0"/>
              <a:t>What is </a:t>
            </a:r>
            <a:r>
              <a:rPr lang="en-US" dirty="0" smtClean="0">
                <a:hlinkClick r:id="rId2"/>
              </a:rPr>
              <a:t>Apple worth </a:t>
            </a:r>
            <a:r>
              <a:rPr lang="en-US" sz="2000" dirty="0" smtClean="0"/>
              <a:t>(2012)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/>
              <a:t>Congress shall make no law respecting an establishment of religion, or </a:t>
            </a:r>
            <a:r>
              <a:rPr lang="en-US" sz="2400" dirty="0" smtClean="0"/>
              <a:t>prohibiting the free exercise thereof; or </a:t>
            </a:r>
            <a:r>
              <a:rPr lang="en-US" sz="2400" b="1" dirty="0" smtClean="0"/>
              <a:t>abridging the freedom of speech, or of the press; or the right of people peaceably to assemble, and to petition the </a:t>
            </a:r>
            <a:r>
              <a:rPr lang="en-US" sz="2400" dirty="0" smtClean="0"/>
              <a:t>Government for a redress of grievances. (1791)</a:t>
            </a:r>
          </a:p>
          <a:p>
            <a:pPr>
              <a:buNone/>
            </a:pPr>
            <a:r>
              <a:rPr lang="en-US" sz="2400" i="1" dirty="0" smtClean="0"/>
              <a:t>Question: If we don’t have an open communication system, can we have a functioning society?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Stories: The Foundation of Media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r>
              <a:rPr lang="en-US" dirty="0" smtClean="0"/>
              <a:t>Stories we seek and tell are changing in the digital era.</a:t>
            </a:r>
          </a:p>
          <a:p>
            <a:pPr lvl="1"/>
            <a:r>
              <a:rPr lang="en-US" dirty="0" smtClean="0"/>
              <a:t>Reality TV and social media dominate.</a:t>
            </a:r>
          </a:p>
          <a:p>
            <a:pPr lvl="1"/>
            <a:r>
              <a:rPr lang="en-US" dirty="0" smtClean="0"/>
              <a:t>Ordinary citizens are able to participate in, and have an effect on, stories told in the media.</a:t>
            </a:r>
          </a:p>
          <a:p>
            <a:pPr lvl="1"/>
            <a:r>
              <a:rPr lang="en-US" dirty="0" smtClean="0"/>
              <a:t>Media institutions and outlets are in the </a:t>
            </a:r>
            <a:r>
              <a:rPr lang="en-US" dirty="0" smtClean="0">
                <a:solidFill>
                  <a:srgbClr val="000099"/>
                </a:solidFill>
              </a:rPr>
              <a:t>narrative</a:t>
            </a:r>
            <a:r>
              <a:rPr lang="en-US" dirty="0" smtClean="0"/>
              <a:t> business.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Power of Media Stories in Everyday Life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Euripides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Art should imitate life.</a:t>
            </a:r>
          </a:p>
          <a:p>
            <a:pPr>
              <a:lnSpc>
                <a:spcPct val="90000"/>
              </a:lnSpc>
            </a:pPr>
            <a:r>
              <a:rPr lang="en-US" smtClean="0"/>
              <a:t>Plato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Art should aim to instruct and uplift.</a:t>
            </a:r>
          </a:p>
          <a:p>
            <a:pPr>
              <a:lnSpc>
                <a:spcPct val="90000"/>
              </a:lnSpc>
            </a:pPr>
            <a:r>
              <a:rPr lang="en-US" smtClean="0"/>
              <a:t>Aristotle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Art and stories should provide insight into the human condition, but should entertain as well.</a:t>
            </a:r>
          </a:p>
          <a:p>
            <a:pPr lvl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Contemporary Culture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r>
              <a:rPr lang="en-US" smtClean="0"/>
              <a:t>Cultural critics are concerned about:</a:t>
            </a:r>
          </a:p>
          <a:p>
            <a:pPr lvl="1"/>
            <a:r>
              <a:rPr lang="en-US" smtClean="0"/>
              <a:t>The quality of contemporary culture </a:t>
            </a:r>
          </a:p>
          <a:p>
            <a:pPr lvl="1"/>
            <a:r>
              <a:rPr lang="en-US" smtClean="0"/>
              <a:t>The overwhelming amount of information now available</a:t>
            </a:r>
          </a:p>
          <a:p>
            <a:r>
              <a:rPr lang="en-US" smtClean="0"/>
              <a:t>How much the media shape society is still unknown.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Figure 1.1: Daily Media Consumption by Platform, 2010 (8- to 18-Year-Olds)</a:t>
            </a:r>
          </a:p>
        </p:txBody>
      </p:sp>
      <p:pic>
        <p:nvPicPr>
          <p:cNvPr id="18435" name="Picture 4" descr="Fig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590800"/>
            <a:ext cx="4910138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as a Skyscraper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Top floors are associated with “good taste” or </a:t>
            </a:r>
            <a:r>
              <a:rPr lang="en-US" dirty="0" smtClean="0">
                <a:solidFill>
                  <a:srgbClr val="000099"/>
                </a:solidFill>
              </a:rPr>
              <a:t>high culture.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Ballet, symphony, art museums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Lower floors are associated with popular culture or </a:t>
            </a:r>
            <a:r>
              <a:rPr lang="en-US" dirty="0" smtClean="0">
                <a:solidFill>
                  <a:srgbClr val="000099"/>
                </a:solidFill>
              </a:rPr>
              <a:t>low culture.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Soap operas, rock music, video games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Different media for each, but many people consume both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92325" y="366713"/>
            <a:ext cx="6286500" cy="985837"/>
          </a:xfrm>
        </p:spPr>
        <p:txBody>
          <a:bodyPr/>
          <a:lstStyle/>
          <a:p>
            <a:pPr eaLnBrk="1" hangingPunct="1"/>
            <a:r>
              <a:rPr lang="en-US" smtClean="0">
                <a:latin typeface="Verdana" pitchFamily="1" charset="0"/>
              </a:rPr>
              <a:t>Online Image Library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7213"/>
            <a:ext cx="8077200" cy="4344987"/>
          </a:xfrm>
        </p:spPr>
        <p:txBody>
          <a:bodyPr/>
          <a:lstStyle/>
          <a:p>
            <a:pPr algn="ctr" eaLnBrk="1" hangingPunct="1">
              <a:buSzTx/>
              <a:buFontTx/>
              <a:buNone/>
              <a:defRPr/>
            </a:pPr>
            <a:r>
              <a:rPr lang="en-US" sz="2600" dirty="0" smtClean="0"/>
              <a:t>Go to </a:t>
            </a:r>
            <a:r>
              <a:rPr lang="en-US" sz="2600" dirty="0" smtClean="0">
                <a:hlinkClick r:id="rId3"/>
              </a:rPr>
              <a:t>www.bedfordstmartins.com/mediaculture</a:t>
            </a:r>
            <a:endParaRPr lang="en-US" sz="2600" dirty="0" smtClean="0"/>
          </a:p>
          <a:p>
            <a:pPr algn="ctr" eaLnBrk="1" hangingPunct="1">
              <a:buSzTx/>
              <a:buFontTx/>
              <a:buNone/>
              <a:defRPr/>
            </a:pPr>
            <a:r>
              <a:rPr lang="en-US" sz="2600" dirty="0" smtClean="0"/>
              <a:t>to access the </a:t>
            </a:r>
            <a:r>
              <a:rPr lang="en-US" sz="2600" i="1" dirty="0" smtClean="0"/>
              <a:t>Media &amp; Culture</a:t>
            </a:r>
            <a:r>
              <a:rPr lang="en-US" sz="2600" dirty="0" smtClean="0"/>
              <a:t>, 9th Edition Online Image Library.</a:t>
            </a:r>
          </a:p>
          <a:p>
            <a:pPr algn="ctr" eaLnBrk="1" hangingPunct="1">
              <a:buSzPct val="90000"/>
              <a:buFontTx/>
              <a:buNone/>
              <a:defRPr/>
            </a:pPr>
            <a:endParaRPr lang="en-US" sz="2600" dirty="0" smtClean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2600" dirty="0" smtClean="0"/>
              <a:t>The library contains all your favorite images from </a:t>
            </a:r>
            <a:r>
              <a:rPr lang="en-US" sz="2600" i="1" dirty="0" smtClean="0"/>
              <a:t>Media &amp; Culture</a:t>
            </a:r>
            <a:r>
              <a:rPr lang="en-US" sz="2600" dirty="0" smtClean="0"/>
              <a:t>, 9th edition!</a:t>
            </a:r>
            <a:endParaRPr lang="en-US" sz="2600" dirty="0"/>
          </a:p>
          <a:p>
            <a:pPr algn="ctr" eaLnBrk="1" hangingPunct="1">
              <a:buSzPct val="90000"/>
              <a:buFontTx/>
              <a:buNone/>
              <a:defRPr/>
            </a:pPr>
            <a:endParaRPr lang="en-US" sz="2400" dirty="0" smtClean="0"/>
          </a:p>
          <a:p>
            <a:pPr algn="ctr" eaLnBrk="1" hangingPunct="1">
              <a:buSzPct val="90000"/>
              <a:buFontTx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1.2: Culture as a Skyscraper</a:t>
            </a:r>
          </a:p>
        </p:txBody>
      </p:sp>
      <p:pic>
        <p:nvPicPr>
          <p:cNvPr id="20483" name="Content Placeholder 1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00400" y="1600200"/>
            <a:ext cx="3198813" cy="5133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Culture as a Map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r>
              <a:rPr lang="en-US" smtClean="0"/>
              <a:t>Culture is an ongoing and complicated process.</a:t>
            </a:r>
          </a:p>
          <a:p>
            <a:r>
              <a:rPr lang="en-US" smtClean="0"/>
              <a:t>Forms of culture are judged on a combination of personal taste and the aesthetic judgments a society makes at particular historical times.</a:t>
            </a:r>
          </a:p>
          <a:p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Figure 1.3: Culture as a Map</a:t>
            </a:r>
          </a:p>
        </p:txBody>
      </p:sp>
      <p:sp>
        <p:nvSpPr>
          <p:cNvPr id="22531" name="Content Placeholder 6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22532" name="Picture 4" descr="Fig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828800"/>
            <a:ext cx="6629400" cy="436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Values of the </a:t>
            </a:r>
            <a:br>
              <a:rPr lang="en-US" dirty="0" smtClean="0"/>
            </a:br>
            <a:r>
              <a:rPr lang="en-US" u="sng" dirty="0" smtClean="0"/>
              <a:t>Modern</a:t>
            </a:r>
            <a:r>
              <a:rPr lang="en-US" dirty="0" smtClean="0"/>
              <a:t> Period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pPr>
              <a:buFont typeface="Wingdings" pitchFamily="2" charset="2"/>
              <a:buChar char="¡"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Modern period </a:t>
            </a:r>
          </a:p>
          <a:p>
            <a:pPr lvl="1">
              <a:buFont typeface="Wingdings" pitchFamily="2" charset="2"/>
              <a:buChar char="l"/>
              <a:defRPr/>
            </a:pPr>
            <a:r>
              <a:rPr lang="en-US" dirty="0" smtClean="0"/>
              <a:t>Began with the Industrial Revolution and extended until the mid-twentieth century</a:t>
            </a:r>
          </a:p>
          <a:p>
            <a:pPr>
              <a:buFont typeface="Wingdings" pitchFamily="2" charset="2"/>
              <a:buChar char="¡"/>
              <a:defRPr/>
            </a:pPr>
            <a:r>
              <a:rPr lang="en-US" dirty="0" smtClean="0"/>
              <a:t>Four key values:</a:t>
            </a:r>
          </a:p>
          <a:p>
            <a:pPr lvl="1">
              <a:buFont typeface="Wingdings" pitchFamily="2" charset="2"/>
              <a:buChar char="l"/>
              <a:defRPr/>
            </a:pPr>
            <a:r>
              <a:rPr lang="en-US" dirty="0" smtClean="0"/>
              <a:t>Efficiency</a:t>
            </a:r>
          </a:p>
          <a:p>
            <a:pPr lvl="1">
              <a:buFont typeface="Wingdings" pitchFamily="2" charset="2"/>
              <a:buChar char="l"/>
              <a:defRPr/>
            </a:pPr>
            <a:r>
              <a:rPr lang="en-US" dirty="0" smtClean="0"/>
              <a:t>Individualism</a:t>
            </a:r>
          </a:p>
          <a:p>
            <a:pPr lvl="1">
              <a:buFont typeface="Wingdings" pitchFamily="2" charset="2"/>
              <a:buChar char="l"/>
              <a:defRPr/>
            </a:pPr>
            <a:r>
              <a:rPr lang="en-US" dirty="0" smtClean="0"/>
              <a:t>Rationalism</a:t>
            </a:r>
          </a:p>
          <a:p>
            <a:pPr lvl="1">
              <a:buFont typeface="Wingdings" pitchFamily="2" charset="2"/>
              <a:buChar char="l"/>
              <a:defRPr/>
            </a:pPr>
            <a:r>
              <a:rPr lang="en-US" dirty="0" smtClean="0"/>
              <a:t>Progress	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[Modern Times]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Shifting Values in </a:t>
            </a:r>
            <a:br>
              <a:rPr lang="en-US" dirty="0" smtClean="0"/>
            </a:br>
            <a:r>
              <a:rPr lang="en-US" u="sng" dirty="0" smtClean="0"/>
              <a:t>Postmodern</a:t>
            </a:r>
            <a:r>
              <a:rPr lang="en-US" dirty="0" smtClean="0"/>
              <a:t> Culture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pPr>
              <a:buFont typeface="Wingdings" pitchFamily="2" charset="2"/>
              <a:buChar char="¡"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Postmodern period</a:t>
            </a:r>
          </a:p>
          <a:p>
            <a:pPr lvl="1">
              <a:buFont typeface="Wingdings" pitchFamily="2" charset="2"/>
              <a:buChar char="l"/>
              <a:defRPr/>
            </a:pPr>
            <a:r>
              <a:rPr lang="en-US" dirty="0" smtClean="0"/>
              <a:t>From the mid-twentieth century to today</a:t>
            </a:r>
          </a:p>
          <a:p>
            <a:pPr>
              <a:buFont typeface="Wingdings" pitchFamily="2" charset="2"/>
              <a:buChar char="¡"/>
              <a:defRPr/>
            </a:pPr>
            <a:r>
              <a:rPr lang="en-US" dirty="0" smtClean="0"/>
              <a:t>Four features:</a:t>
            </a:r>
          </a:p>
          <a:p>
            <a:pPr lvl="1">
              <a:buFont typeface="Wingdings" pitchFamily="2" charset="2"/>
              <a:buChar char="l"/>
              <a:defRPr/>
            </a:pPr>
            <a:r>
              <a:rPr lang="en-US" dirty="0" smtClean="0"/>
              <a:t>Populism</a:t>
            </a:r>
          </a:p>
          <a:p>
            <a:pPr lvl="1">
              <a:buFont typeface="Wingdings" pitchFamily="2" charset="2"/>
              <a:buChar char="l"/>
              <a:defRPr/>
            </a:pPr>
            <a:r>
              <a:rPr lang="en-US" dirty="0" smtClean="0"/>
              <a:t>Diversity</a:t>
            </a:r>
          </a:p>
          <a:p>
            <a:pPr lvl="1">
              <a:buFont typeface="Wingdings" pitchFamily="2" charset="2"/>
              <a:buChar char="l"/>
              <a:defRPr/>
            </a:pPr>
            <a:r>
              <a:rPr lang="en-US" dirty="0" smtClean="0"/>
              <a:t>Nostalgia</a:t>
            </a:r>
          </a:p>
          <a:p>
            <a:pPr lvl="1">
              <a:buFont typeface="Wingdings" pitchFamily="2" charset="2"/>
              <a:buChar char="l"/>
              <a:defRPr/>
            </a:pPr>
            <a:r>
              <a:rPr lang="en-US" dirty="0" smtClean="0"/>
              <a:t>Paradox	</a:t>
            </a:r>
            <a:r>
              <a:rPr lang="en-US" sz="2000" i="1" dirty="0" smtClean="0">
                <a:solidFill>
                  <a:schemeClr val="accent6">
                    <a:lumMod val="75000"/>
                  </a:schemeClr>
                </a:solidFill>
              </a:rPr>
              <a:t>[table 1.1]</a:t>
            </a:r>
            <a:endParaRPr lang="en-US" i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Across Periods </a:t>
            </a:r>
            <a:endParaRPr lang="en-US" dirty="0"/>
          </a:p>
        </p:txBody>
      </p:sp>
      <p:pic>
        <p:nvPicPr>
          <p:cNvPr id="4" name="Content Placeholder 3" descr="http://assessments.bfwpub.com/QM4PRODUCTION_res/topicresources/1110456449/Table%201.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878" y="2438401"/>
            <a:ext cx="8073747" cy="3132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463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Critiquing Media and Culture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pPr>
              <a:buFont typeface="Wingdings" pitchFamily="2" charset="2"/>
              <a:buChar char="¡"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Media literacy </a:t>
            </a:r>
            <a:r>
              <a:rPr lang="en-US" dirty="0" smtClean="0"/>
              <a:t>is a critical process that takes us through the steps of:</a:t>
            </a:r>
          </a:p>
          <a:p>
            <a:pPr lvl="1">
              <a:buFont typeface="Wingdings" pitchFamily="2" charset="2"/>
              <a:buChar char="l"/>
              <a:defRPr/>
            </a:pPr>
            <a:r>
              <a:rPr lang="en-US" dirty="0" smtClean="0"/>
              <a:t>Description</a:t>
            </a:r>
          </a:p>
          <a:p>
            <a:pPr lvl="1">
              <a:buFont typeface="Wingdings" pitchFamily="2" charset="2"/>
              <a:buChar char="l"/>
              <a:defRPr/>
            </a:pPr>
            <a:r>
              <a:rPr lang="en-US" dirty="0" smtClean="0"/>
              <a:t>Analysis</a:t>
            </a:r>
          </a:p>
          <a:p>
            <a:pPr lvl="1">
              <a:buFont typeface="Wingdings" pitchFamily="2" charset="2"/>
              <a:buChar char="l"/>
              <a:defRPr/>
            </a:pPr>
            <a:r>
              <a:rPr lang="en-US" dirty="0" smtClean="0"/>
              <a:t>Interpretation</a:t>
            </a:r>
          </a:p>
          <a:p>
            <a:pPr lvl="1">
              <a:buFont typeface="Wingdings" pitchFamily="2" charset="2"/>
              <a:buChar char="l"/>
              <a:defRPr/>
            </a:pPr>
            <a:r>
              <a:rPr lang="en-US" dirty="0" smtClean="0"/>
              <a:t>Evaluation</a:t>
            </a:r>
          </a:p>
          <a:p>
            <a:pPr lvl="1">
              <a:buFont typeface="Wingdings" pitchFamily="2" charset="2"/>
              <a:buChar char="l"/>
              <a:defRPr/>
            </a:pPr>
            <a:r>
              <a:rPr lang="en-US" dirty="0" smtClean="0"/>
              <a:t>Engagement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Benefits of a Critical Perspective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r>
              <a:rPr lang="en-US" sz="2800" dirty="0" smtClean="0"/>
              <a:t>Allows us to participate in a debate about media culture as a force for both democracy and social progress</a:t>
            </a:r>
          </a:p>
          <a:p>
            <a:r>
              <a:rPr lang="en-US" sz="2800" dirty="0" smtClean="0"/>
              <a:t>New, blended, and merging cultural phenomena challenge us to reassess and rebuild the standards by which we judge our culture.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2012 Presidential Election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1" charset="2"/>
              <a:buNone/>
            </a:pPr>
            <a:r>
              <a:rPr lang="en-US" sz="2800" smtClean="0"/>
              <a:t>The rise of social media and political clout turned out to play a larger role than traditional television advertising in the most recent presidential election. It is worth asking whether TV will continue to play an outsized role in future federal elections.</a:t>
            </a:r>
          </a:p>
          <a:p>
            <a:pPr marL="0" indent="0">
              <a:lnSpc>
                <a:spcPct val="90000"/>
              </a:lnSpc>
            </a:pPr>
            <a:endParaRPr lang="en-US" sz="2800" smtClean="0"/>
          </a:p>
          <a:p>
            <a:pPr lvl="1">
              <a:lnSpc>
                <a:spcPct val="90000"/>
              </a:lnSpc>
            </a:pPr>
            <a:endParaRPr lang="en-US" sz="2400" smtClean="0"/>
          </a:p>
          <a:p>
            <a:pPr lvl="1">
              <a:lnSpc>
                <a:spcPct val="90000"/>
              </a:lnSpc>
            </a:pPr>
            <a:endParaRPr lang="en-US" sz="2400" smtClean="0"/>
          </a:p>
          <a:p>
            <a:pPr marL="0" indent="0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Culture and the Evolution of Mass Communication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pPr>
              <a:buFont typeface="Wingdings" pitchFamily="2" charset="2"/>
              <a:buChar char="¡"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Mass media </a:t>
            </a:r>
            <a:r>
              <a:rPr lang="en-US" dirty="0" smtClean="0"/>
              <a:t>are the cultural industries that produce and distribute:</a:t>
            </a:r>
          </a:p>
          <a:p>
            <a:pPr lvl="1">
              <a:buFont typeface="Wingdings" pitchFamily="2" charset="2"/>
              <a:buChar char="l"/>
              <a:defRPr/>
            </a:pPr>
            <a:endParaRPr lang="en-US" dirty="0" smtClean="0"/>
          </a:p>
          <a:p>
            <a:pPr>
              <a:buFont typeface="Wingdings" pitchFamily="2" charset="2"/>
              <a:buChar char="¡"/>
              <a:defRPr/>
            </a:pPr>
            <a:endParaRPr lang="en-US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0" y="3581400"/>
            <a:ext cx="71564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numCol="2"/>
          <a:lstStyle/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800" kern="0" dirty="0">
                <a:latin typeface="+mn-lt"/>
              </a:rPr>
              <a:t>Songs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800" kern="0" dirty="0">
                <a:latin typeface="+mn-lt"/>
              </a:rPr>
              <a:t>Novels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800" kern="0" dirty="0">
                <a:latin typeface="+mn-lt"/>
              </a:rPr>
              <a:t>TV shows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800" kern="0" dirty="0">
                <a:latin typeface="+mn-lt"/>
              </a:rPr>
              <a:t>Newspapers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/>
            </a:pPr>
            <a:endParaRPr lang="en-US" sz="2800" kern="0" dirty="0"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/>
            </a:pPr>
            <a:endParaRPr lang="en-US" sz="2800" kern="0" dirty="0"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800" kern="0" dirty="0">
                <a:latin typeface="+mn-lt"/>
              </a:rPr>
              <a:t>Movies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800" kern="0" dirty="0">
                <a:latin typeface="+mn-lt"/>
              </a:rPr>
              <a:t>Video games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800" kern="0" dirty="0">
                <a:latin typeface="+mn-lt"/>
              </a:rPr>
              <a:t>Internet Services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/>
            </a:pPr>
            <a:endParaRPr lang="en-US" sz="2800" kern="0" dirty="0"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/>
            </a:pPr>
            <a:endParaRPr lang="en-US" sz="3100" kern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Eras in Communication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r>
              <a:rPr lang="en-US" smtClean="0"/>
              <a:t>Oral communication</a:t>
            </a:r>
          </a:p>
          <a:p>
            <a:r>
              <a:rPr lang="en-US" smtClean="0"/>
              <a:t>Written communication</a:t>
            </a:r>
          </a:p>
          <a:p>
            <a:r>
              <a:rPr lang="en-US" smtClean="0"/>
              <a:t>Printed communication</a:t>
            </a:r>
          </a:p>
          <a:p>
            <a:r>
              <a:rPr lang="en-US" smtClean="0"/>
              <a:t>Electronic communication</a:t>
            </a:r>
          </a:p>
          <a:p>
            <a:r>
              <a:rPr lang="en-US" smtClean="0"/>
              <a:t>Digital communication</a:t>
            </a:r>
          </a:p>
          <a:p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Digital Era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99"/>
                </a:solidFill>
              </a:rPr>
              <a:t>Digital communication </a:t>
            </a:r>
            <a:r>
              <a:rPr lang="en-US" smtClean="0"/>
              <a:t>redefined news and social interaction. 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000099"/>
                </a:solidFill>
              </a:rPr>
              <a:t>Bloggers</a:t>
            </a:r>
            <a:r>
              <a:rPr lang="en-US" smtClean="0"/>
              <a:t> have become an important part of the news industry.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E-mail has assumed some of the functions of the postal service.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Social media like Twitter and Facebook connect people in a new way.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Linear Model of Mass Communication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pPr>
              <a:buFont typeface="Wingdings" pitchFamily="2" charset="2"/>
              <a:buChar char="¡"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Senders</a:t>
            </a:r>
            <a:r>
              <a:rPr lang="en-US" dirty="0" smtClean="0"/>
              <a:t> (authors, producers)</a:t>
            </a:r>
          </a:p>
          <a:p>
            <a:pPr>
              <a:buFont typeface="Wingdings" pitchFamily="2" charset="2"/>
              <a:buChar char="¡"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Messages</a:t>
            </a:r>
            <a:r>
              <a:rPr lang="en-US" dirty="0" smtClean="0"/>
              <a:t> (programs, ads)</a:t>
            </a:r>
          </a:p>
          <a:p>
            <a:pPr>
              <a:buFont typeface="Wingdings" pitchFamily="2" charset="2"/>
              <a:buChar char="¡"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Mass media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channel</a:t>
            </a:r>
            <a:r>
              <a:rPr lang="en-US" dirty="0" smtClean="0"/>
              <a:t> (TV, books)</a:t>
            </a:r>
          </a:p>
          <a:p>
            <a:pPr>
              <a:buFont typeface="Wingdings" pitchFamily="2" charset="2"/>
              <a:buChar char="¡"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Receivers</a:t>
            </a:r>
            <a:r>
              <a:rPr lang="en-US" dirty="0" smtClean="0"/>
              <a:t> (viewers, consumers)</a:t>
            </a:r>
          </a:p>
          <a:p>
            <a:pPr>
              <a:buFont typeface="Wingdings" pitchFamily="2" charset="2"/>
              <a:buChar char="¡"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Gatekeepers</a:t>
            </a:r>
            <a:r>
              <a:rPr lang="en-US" dirty="0" smtClean="0"/>
              <a:t> (editors, executive producers, media managers)</a:t>
            </a:r>
          </a:p>
          <a:p>
            <a:pPr>
              <a:buFont typeface="Wingdings" pitchFamily="2" charset="2"/>
              <a:buChar char="¡"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Feedback</a:t>
            </a:r>
            <a:r>
              <a:rPr lang="en-US" dirty="0" smtClean="0"/>
              <a:t> (messages from receivers back to senders)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Cultural Model for Mass Communication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r>
              <a:rPr lang="en-US" smtClean="0"/>
              <a:t>Recognizes that individuals bring diverse meanings to messages</a:t>
            </a:r>
          </a:p>
          <a:p>
            <a:r>
              <a:rPr lang="en-US" smtClean="0"/>
              <a:t>Audiences actively affirm, interpret, refashion, or reject the messages and stories that flow through various media channels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3" cstate="print"/>
          <a:srcRect l="4822"/>
          <a:stretch>
            <a:fillRect/>
          </a:stretch>
        </p:blipFill>
        <p:spPr bwMode="auto">
          <a:xfrm>
            <a:off x="1752600" y="2438400"/>
            <a:ext cx="5486400" cy="379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2450" y="1722438"/>
            <a:ext cx="7829550" cy="4449762"/>
          </a:xfrm>
        </p:spPr>
        <p:txBody>
          <a:bodyPr/>
          <a:lstStyle/>
          <a:p>
            <a:r>
              <a:rPr lang="en-US" dirty="0">
                <a:latin typeface="Arial Rounded MT Bold" pitchFamily="34" charset="0"/>
              </a:rPr>
              <a:t>The Competent Communication Model</a:t>
            </a:r>
          </a:p>
          <a:p>
            <a:pPr lvl="1">
              <a:buFontTx/>
              <a:buNone/>
            </a:pPr>
            <a:endParaRPr lang="en-US" dirty="0">
              <a:latin typeface="Arial Rounded MT Bold" pitchFamily="34" charset="0"/>
            </a:endParaRPr>
          </a:p>
          <a:p>
            <a:pPr lvl="1">
              <a:buFontTx/>
              <a:buNone/>
            </a:pPr>
            <a:endParaRPr lang="en-US" b="0" dirty="0">
              <a:latin typeface="Arial Rounded MT Bold" pitchFamily="34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1651000" y="628650"/>
            <a:ext cx="7112000" cy="914400"/>
          </a:xfrm>
          <a:noFill/>
          <a:ln/>
        </p:spPr>
        <p:txBody>
          <a:bodyPr/>
          <a:lstStyle/>
          <a:p>
            <a:pPr algn="l"/>
            <a:r>
              <a:rPr lang="en-US" sz="4800">
                <a:latin typeface="Franklin Gothic Medium" pitchFamily="34" charset="0"/>
              </a:rPr>
              <a:t>Modeling Communication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Custom 4">
      <a:dk1>
        <a:srgbClr val="000000"/>
      </a:dk1>
      <a:lt1>
        <a:srgbClr val="FFFFFF"/>
      </a:lt1>
      <a:dk2>
        <a:srgbClr val="0000CC"/>
      </a:dk2>
      <a:lt2>
        <a:srgbClr val="434343"/>
      </a:lt2>
      <a:accent1>
        <a:srgbClr val="99CC00"/>
      </a:accent1>
      <a:accent2>
        <a:srgbClr val="FF9933"/>
      </a:accent2>
      <a:accent3>
        <a:srgbClr val="FFFFFF"/>
      </a:accent3>
      <a:accent4>
        <a:srgbClr val="000000"/>
      </a:accent4>
      <a:accent5>
        <a:srgbClr val="CAE2AA"/>
      </a:accent5>
      <a:accent6>
        <a:srgbClr val="E78A2D"/>
      </a:accent6>
      <a:hlink>
        <a:srgbClr val="FF0000"/>
      </a:hlink>
      <a:folHlink>
        <a:srgbClr val="808080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1">
        <a:dk1>
          <a:srgbClr val="000000"/>
        </a:dk1>
        <a:lt1>
          <a:srgbClr val="FFFFFF"/>
        </a:lt1>
        <a:dk2>
          <a:srgbClr val="4060BA"/>
        </a:dk2>
        <a:lt2>
          <a:srgbClr val="5F5F5F"/>
        </a:lt2>
        <a:accent1>
          <a:srgbClr val="CC99FF"/>
        </a:accent1>
        <a:accent2>
          <a:srgbClr val="98B8C4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9A6B1"/>
        </a:accent6>
        <a:hlink>
          <a:srgbClr val="CC33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2">
        <a:dk1>
          <a:srgbClr val="000000"/>
        </a:dk1>
        <a:lt1>
          <a:srgbClr val="FFFFFF"/>
        </a:lt1>
        <a:dk2>
          <a:srgbClr val="3333CC"/>
        </a:dk2>
        <a:lt2>
          <a:srgbClr val="5F5F5F"/>
        </a:lt2>
        <a:accent1>
          <a:srgbClr val="CC99FF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2DB9B9"/>
        </a:accent6>
        <a:hlink>
          <a:srgbClr val="CC33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8A2D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2518</TotalTime>
  <Words>823</Words>
  <Application>Microsoft Office PowerPoint</Application>
  <PresentationFormat>On-screen Show (4:3)</PresentationFormat>
  <Paragraphs>129</Paragraphs>
  <Slides>27</Slides>
  <Notes>11</Notes>
  <HiddenSlides>9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Eclipse</vt:lpstr>
      <vt:lpstr>Chapter 1</vt:lpstr>
      <vt:lpstr>Online Image Library</vt:lpstr>
      <vt:lpstr>2012 Presidential Election</vt:lpstr>
      <vt:lpstr>Culture and the Evolution of Mass Communication </vt:lpstr>
      <vt:lpstr>Eras in Communication</vt:lpstr>
      <vt:lpstr>The Digital Era</vt:lpstr>
      <vt:lpstr>The Linear Model of Mass Communication</vt:lpstr>
      <vt:lpstr>Cultural Model for Mass Communication</vt:lpstr>
      <vt:lpstr>Modeling Communication</vt:lpstr>
      <vt:lpstr>The Evolution of a New Mass Medium</vt:lpstr>
      <vt:lpstr>Media Convergence</vt:lpstr>
      <vt:lpstr>Media Convergence and Cultural Change</vt:lpstr>
      <vt:lpstr>Media Convergence…</vt:lpstr>
      <vt:lpstr>First Amendment</vt:lpstr>
      <vt:lpstr>Stories: The Foundation of Media</vt:lpstr>
      <vt:lpstr>The Power of Media Stories in Everyday Life</vt:lpstr>
      <vt:lpstr>Contemporary Culture</vt:lpstr>
      <vt:lpstr>Figure 1.1: Daily Media Consumption by Platform, 2010 (8- to 18-Year-Olds)</vt:lpstr>
      <vt:lpstr>Culture as a Skyscraper</vt:lpstr>
      <vt:lpstr>Figure 1.2: Culture as a Skyscraper</vt:lpstr>
      <vt:lpstr>Culture as a Map</vt:lpstr>
      <vt:lpstr>Figure 1.3: Culture as a Map</vt:lpstr>
      <vt:lpstr>Cultural Values of the  Modern Period </vt:lpstr>
      <vt:lpstr>Shifting Values in  Postmodern Culture</vt:lpstr>
      <vt:lpstr>Trends Across Periods </vt:lpstr>
      <vt:lpstr>Critiquing Media and Culture</vt:lpstr>
      <vt:lpstr>Benefits of a Critical Perspective</vt:lpstr>
    </vt:vector>
  </TitlesOfParts>
  <Company>Quinnipiac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 Communication a critical approach</dc:title>
  <dc:creator>rbarclay</dc:creator>
  <cp:lastModifiedBy>G Jones</cp:lastModifiedBy>
  <cp:revision>183</cp:revision>
  <dcterms:created xsi:type="dcterms:W3CDTF">2003-06-03T12:54:32Z</dcterms:created>
  <dcterms:modified xsi:type="dcterms:W3CDTF">2014-08-25T21:54:38Z</dcterms:modified>
</cp:coreProperties>
</file>