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6" r:id="rId7"/>
    <p:sldId id="263" r:id="rId8"/>
    <p:sldId id="268" r:id="rId9"/>
    <p:sldId id="270" r:id="rId10"/>
    <p:sldId id="267" r:id="rId11"/>
    <p:sldId id="269" r:id="rId12"/>
    <p:sldId id="264" r:id="rId13"/>
    <p:sldId id="259" r:id="rId14"/>
    <p:sldId id="265" r:id="rId15"/>
    <p:sldId id="271" r:id="rId16"/>
    <p:sldId id="272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20BED4-C01A-4E21-B757-DDEA36A65B09}" type="datetimeFigureOut">
              <a:rPr lang="en-US" smtClean="0"/>
              <a:t>2/1/2010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013784-40DA-468D-AABD-07B5656E90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and Examples: BA133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can we </a:t>
            </a:r>
            <a:r>
              <a:rPr lang="en-US" dirty="0" smtClean="0"/>
              <a:t>use </a:t>
            </a:r>
            <a:r>
              <a:rPr lang="en-US" dirty="0" smtClean="0"/>
              <a:t>and </a:t>
            </a:r>
            <a:r>
              <a:rPr lang="en-US" dirty="0" smtClean="0"/>
              <a:t>capitalize </a:t>
            </a:r>
            <a:r>
              <a:rPr lang="en-US" dirty="0" smtClean="0"/>
              <a:t>on each Strength? </a:t>
            </a:r>
          </a:p>
          <a:p>
            <a:pPr lvl="0"/>
            <a:r>
              <a:rPr lang="en-US" dirty="0" smtClean="0"/>
              <a:t>How can we </a:t>
            </a:r>
            <a:r>
              <a:rPr lang="en-US" dirty="0" smtClean="0"/>
              <a:t>mitigate each </a:t>
            </a:r>
            <a:r>
              <a:rPr lang="en-US" dirty="0" smtClean="0"/>
              <a:t>Weakness? </a:t>
            </a:r>
          </a:p>
          <a:p>
            <a:pPr lvl="0"/>
            <a:r>
              <a:rPr lang="en-US" dirty="0" smtClean="0"/>
              <a:t>How can we </a:t>
            </a:r>
            <a:r>
              <a:rPr lang="en-US" dirty="0" smtClean="0"/>
              <a:t>exploit </a:t>
            </a:r>
            <a:r>
              <a:rPr lang="en-US" dirty="0" smtClean="0"/>
              <a:t>and </a:t>
            </a:r>
            <a:r>
              <a:rPr lang="en-US" dirty="0" smtClean="0"/>
              <a:t>benefit </a:t>
            </a:r>
            <a:r>
              <a:rPr lang="en-US" dirty="0" smtClean="0"/>
              <a:t>from each Opportunity? </a:t>
            </a:r>
          </a:p>
          <a:p>
            <a:pPr lvl="0"/>
            <a:r>
              <a:rPr lang="en-US" dirty="0" smtClean="0"/>
              <a:t>How can we </a:t>
            </a:r>
            <a:r>
              <a:rPr lang="en-US" dirty="0" smtClean="0"/>
              <a:t>diminish </a:t>
            </a:r>
            <a:r>
              <a:rPr lang="en-US" dirty="0" smtClean="0"/>
              <a:t>each Threat?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&amp; Strategic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company (its position in the market, </a:t>
            </a:r>
            <a:r>
              <a:rPr lang="en-US" dirty="0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method of sales distribution</a:t>
            </a:r>
          </a:p>
          <a:p>
            <a:r>
              <a:rPr lang="en-US" dirty="0" smtClean="0"/>
              <a:t>a product or brand</a:t>
            </a:r>
          </a:p>
          <a:p>
            <a:r>
              <a:rPr lang="en-US" dirty="0" smtClean="0"/>
              <a:t>a business idea</a:t>
            </a:r>
          </a:p>
          <a:p>
            <a:r>
              <a:rPr lang="en-US" dirty="0" smtClean="0"/>
              <a:t>a strategic </a:t>
            </a:r>
            <a:r>
              <a:rPr lang="en-US" dirty="0" smtClean="0"/>
              <a:t>option (e.g., entering </a:t>
            </a:r>
            <a:r>
              <a:rPr lang="en-US" dirty="0" smtClean="0"/>
              <a:t>a new market or launching a new </a:t>
            </a:r>
            <a:r>
              <a:rPr lang="en-US" dirty="0" smtClean="0"/>
              <a:t>product)</a:t>
            </a:r>
            <a:endParaRPr lang="en-US" dirty="0" smtClean="0"/>
          </a:p>
          <a:p>
            <a:r>
              <a:rPr lang="en-US" dirty="0" smtClean="0"/>
              <a:t>a opportunity to make an acquisition</a:t>
            </a:r>
          </a:p>
          <a:p>
            <a:r>
              <a:rPr lang="en-US" dirty="0" smtClean="0"/>
              <a:t>a potential partnership</a:t>
            </a:r>
          </a:p>
          <a:p>
            <a:r>
              <a:rPr lang="en-US" dirty="0" smtClean="0"/>
              <a:t>changing a supplier</a:t>
            </a:r>
          </a:p>
          <a:p>
            <a:r>
              <a:rPr lang="en-US" dirty="0" smtClean="0"/>
              <a:t>outsourcing a service, activity or resource</a:t>
            </a:r>
          </a:p>
          <a:p>
            <a:r>
              <a:rPr lang="en-US" dirty="0" smtClean="0"/>
              <a:t>an investment opportunity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SWOT</a:t>
            </a:r>
            <a:r>
              <a:rPr lang="en-US" dirty="0" smtClean="0"/>
              <a:t>:</a:t>
            </a:r>
            <a:r>
              <a:rPr lang="en-US" dirty="0" smtClean="0"/>
              <a:t> Potential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Product</a:t>
            </a:r>
            <a:r>
              <a:rPr lang="en-US" dirty="0" smtClean="0"/>
              <a:t> </a:t>
            </a:r>
            <a:r>
              <a:rPr lang="en-US" dirty="0" smtClean="0"/>
              <a:t>[/Service] (what </a:t>
            </a:r>
            <a:r>
              <a:rPr lang="en-US" dirty="0" smtClean="0"/>
              <a:t>are we selling?)</a:t>
            </a:r>
          </a:p>
          <a:p>
            <a:r>
              <a:rPr lang="en-US" b="1" dirty="0" smtClean="0"/>
              <a:t>Process</a:t>
            </a:r>
            <a:r>
              <a:rPr lang="en-US" dirty="0" smtClean="0"/>
              <a:t> (how are we selling it?)</a:t>
            </a:r>
          </a:p>
          <a:p>
            <a:r>
              <a:rPr lang="en-US" b="1" dirty="0" smtClean="0"/>
              <a:t>Customer</a:t>
            </a:r>
            <a:r>
              <a:rPr lang="en-US" dirty="0" smtClean="0"/>
              <a:t> (to whom are we selling it?)</a:t>
            </a:r>
          </a:p>
          <a:p>
            <a:r>
              <a:rPr lang="en-US" b="1" dirty="0" smtClean="0"/>
              <a:t>Distribution</a:t>
            </a:r>
            <a:r>
              <a:rPr lang="en-US" dirty="0" smtClean="0"/>
              <a:t> (how does it reach them?)</a:t>
            </a:r>
          </a:p>
          <a:p>
            <a:r>
              <a:rPr lang="en-US" b="1" dirty="0" smtClean="0"/>
              <a:t>Finance</a:t>
            </a:r>
            <a:r>
              <a:rPr lang="en-US" dirty="0" smtClean="0"/>
              <a:t> (what are the prices, costs and investments?)</a:t>
            </a:r>
          </a:p>
          <a:p>
            <a:r>
              <a:rPr lang="en-US" b="1" dirty="0" smtClean="0"/>
              <a:t>Administration</a:t>
            </a:r>
            <a:r>
              <a:rPr lang="en-US" dirty="0" smtClean="0"/>
              <a:t> (and how do we manage all this?)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SWOT: Planning categories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Matching</a:t>
            </a:r>
            <a:r>
              <a:rPr lang="en-US" dirty="0" smtClean="0"/>
              <a:t> is used to find </a:t>
            </a:r>
            <a:r>
              <a:rPr lang="en-US" i="1" dirty="0" smtClean="0"/>
              <a:t>competitive advantages</a:t>
            </a:r>
            <a:r>
              <a:rPr lang="en-US" dirty="0" smtClean="0"/>
              <a:t> by matching the strengths to opportunities.</a:t>
            </a:r>
          </a:p>
          <a:p>
            <a:r>
              <a:rPr lang="en-US" b="1" dirty="0" smtClean="0"/>
              <a:t>Converting</a:t>
            </a:r>
            <a:r>
              <a:rPr lang="en-US" dirty="0" smtClean="0"/>
              <a:t> is to apply conversion strategies to convert weaknesses or threats into strengths or opportunities.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Adjustments based on SWOT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>
              <a:buNone/>
            </a:pPr>
            <a:r>
              <a:rPr lang="en-US" sz="3600" b="1" i="1" dirty="0" smtClean="0"/>
              <a:t>The New York Times</a:t>
            </a:r>
            <a:endParaRPr lang="en-US" sz="3600" b="1" i="1" dirty="0" smtClean="0"/>
          </a:p>
          <a:p>
            <a:r>
              <a:rPr lang="en-US" b="1" dirty="0" smtClean="0"/>
              <a:t>Toyota’s </a:t>
            </a:r>
            <a:r>
              <a:rPr lang="en-US" b="1" dirty="0" smtClean="0"/>
              <a:t>Slow Awakening to a Deadly </a:t>
            </a:r>
            <a:r>
              <a:rPr lang="en-US" b="1" dirty="0" smtClean="0"/>
              <a:t>Problem</a:t>
            </a:r>
          </a:p>
          <a:p>
            <a:pPr lvl="1"/>
            <a:r>
              <a:rPr lang="en-US" dirty="0" smtClean="0"/>
              <a:t>By Bill Vlasic</a:t>
            </a:r>
            <a:endParaRPr lang="en-US" dirty="0" smtClean="0"/>
          </a:p>
          <a:p>
            <a:pPr lvl="1"/>
            <a:r>
              <a:rPr lang="en-US" dirty="0" smtClean="0"/>
              <a:t>January </a:t>
            </a:r>
            <a:r>
              <a:rPr lang="en-US" dirty="0" smtClean="0"/>
              <a:t>31, 2010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Example 2: Toyota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/>
              <a:t>Wired</a:t>
            </a:r>
          </a:p>
          <a:p>
            <a:r>
              <a:rPr lang="en-US" b="1" dirty="0" smtClean="0"/>
              <a:t>Wondering </a:t>
            </a:r>
            <a:r>
              <a:rPr lang="en-US" b="1" dirty="0" smtClean="0"/>
              <a:t>Why You Can’t Pre-Order an </a:t>
            </a:r>
            <a:r>
              <a:rPr lang="en-US" b="1" dirty="0" err="1" smtClean="0"/>
              <a:t>iPad</a:t>
            </a:r>
            <a:r>
              <a:rPr lang="en-US" b="1" dirty="0" smtClean="0"/>
              <a:t>? It Isn’t Legal Yet</a:t>
            </a:r>
          </a:p>
          <a:p>
            <a:pPr lvl="1"/>
            <a:r>
              <a:rPr lang="en-US" dirty="0" smtClean="0"/>
              <a:t>By Eliot Van </a:t>
            </a:r>
            <a:r>
              <a:rPr lang="en-US" dirty="0" err="1" smtClean="0"/>
              <a:t>Buskirk</a:t>
            </a:r>
            <a:endParaRPr lang="en-US" dirty="0" smtClean="0"/>
          </a:p>
          <a:p>
            <a:pPr lvl="1"/>
            <a:r>
              <a:rPr lang="en-US" dirty="0" smtClean="0"/>
              <a:t>January 29, 2010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Example 3: </a:t>
            </a:r>
            <a:r>
              <a:rPr lang="en-US" dirty="0" err="1" smtClean="0"/>
              <a:t>iPad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Makers Bicycle Shop (Sylva)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http</a:t>
            </a:r>
            <a:r>
              <a:rPr lang="en-US" i="1" dirty="0" smtClean="0"/>
              <a:t>://www.motionmakersbikes.com/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Example 4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323" y="2048128"/>
            <a:ext cx="4581477" cy="305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Example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Annie’s Naturally </a:t>
            </a:r>
            <a:br>
              <a:rPr lang="en-US" dirty="0" smtClean="0"/>
            </a:br>
            <a:r>
              <a:rPr lang="en-US" dirty="0" smtClean="0"/>
              <a:t>Bakery </a:t>
            </a:r>
            <a:r>
              <a:rPr lang="en-US" dirty="0" smtClean="0"/>
              <a:t>(Sylva)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i="1" dirty="0" smtClean="0"/>
              <a:t>http</a:t>
            </a:r>
            <a:r>
              <a:rPr lang="en-US" sz="2000" i="1" dirty="0" smtClean="0"/>
              <a:t>://www.anniesnaturallybakery.com/home.html</a:t>
            </a:r>
            <a:endParaRPr lang="en-US" i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00200"/>
            <a:ext cx="2895600" cy="350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Clr>
                <a:schemeClr val="tx1"/>
              </a:buClr>
              <a:buSzPct val="85000"/>
              <a:buFont typeface="+mj-lt"/>
              <a:buAutoNum type="arabicPeriod"/>
            </a:pPr>
            <a:r>
              <a:rPr lang="en-US" dirty="0" smtClean="0"/>
              <a:t>In-Class exercises today</a:t>
            </a:r>
          </a:p>
          <a:p>
            <a:pPr marL="624078" indent="-514350">
              <a:buClr>
                <a:schemeClr val="tx1"/>
              </a:buClr>
              <a:buSzPct val="85000"/>
              <a:buFont typeface="+mj-lt"/>
              <a:buAutoNum type="arabicPeriod"/>
            </a:pPr>
            <a:r>
              <a:rPr lang="en-US" dirty="0" smtClean="0"/>
              <a:t>Business case answers to Q1-Q11 on a ‘cool or innovative product or service’ </a:t>
            </a:r>
            <a:r>
              <a:rPr lang="en-US" sz="2800" dirty="0" smtClean="0"/>
              <a:t>(syllabus)</a:t>
            </a:r>
            <a:endParaRPr lang="en-US" dirty="0" smtClean="0"/>
          </a:p>
          <a:p>
            <a:pPr marL="624078" indent="-514350">
              <a:buClr>
                <a:schemeClr val="tx1"/>
              </a:buClr>
              <a:buSzPct val="85000"/>
              <a:buFont typeface="+mj-lt"/>
              <a:buAutoNum type="arabicPeriod"/>
            </a:pPr>
            <a:r>
              <a:rPr lang="en-US" dirty="0" smtClean="0"/>
              <a:t>Five-Restaurant assignment (group) for Prof. Jones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Include </a:t>
            </a:r>
            <a:r>
              <a:rPr lang="en-US" i="1" u="sng" dirty="0" smtClean="0"/>
              <a:t>your name</a:t>
            </a:r>
            <a:r>
              <a:rPr lang="en-US" i="1" dirty="0" smtClean="0"/>
              <a:t> and PROFESSOR’S NAME on each assignment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 Assignment(s)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trengths: attributes of the person or company that are helpful to achieving the objective.</a:t>
            </a:r>
          </a:p>
          <a:p>
            <a:r>
              <a:rPr lang="en-US" b="1" dirty="0" smtClean="0"/>
              <a:t>W</a:t>
            </a:r>
            <a:r>
              <a:rPr lang="en-US" dirty="0" smtClean="0"/>
              <a:t>eaknesses: attributes of the person or company that are harmful to achieving the objective. </a:t>
            </a:r>
            <a:r>
              <a:rPr lang="en-US" i="1" dirty="0" smtClean="0">
                <a:solidFill>
                  <a:srgbClr val="0070C0"/>
                </a:solidFill>
              </a:rPr>
              <a:t>[Internal or external?]</a:t>
            </a:r>
          </a:p>
          <a:p>
            <a:r>
              <a:rPr lang="en-US" b="1" dirty="0" smtClean="0"/>
              <a:t>O</a:t>
            </a:r>
            <a:r>
              <a:rPr lang="en-US" dirty="0" smtClean="0"/>
              <a:t>pportunities: </a:t>
            </a:r>
            <a:r>
              <a:rPr lang="en-US" i="1" dirty="0" smtClean="0"/>
              <a:t>external</a:t>
            </a:r>
            <a:r>
              <a:rPr lang="en-US" dirty="0" smtClean="0"/>
              <a:t> conditions that are helpful to achieving the objective.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hreats: </a:t>
            </a:r>
            <a:r>
              <a:rPr lang="en-US" i="1" dirty="0" smtClean="0"/>
              <a:t>external</a:t>
            </a:r>
            <a:r>
              <a:rPr lang="en-US" dirty="0" smtClean="0"/>
              <a:t> conditions which could do damage to the objective.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54692" y="1481138"/>
            <a:ext cx="60346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‘Landscape’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6172200"/>
            <a:ext cx="3352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Source: Wikipedia Commons</a:t>
            </a:r>
            <a:endParaRPr lang="en-US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patents</a:t>
            </a:r>
          </a:p>
          <a:p>
            <a:r>
              <a:rPr lang="en-US" dirty="0" smtClean="0"/>
              <a:t>strong brand name</a:t>
            </a:r>
          </a:p>
          <a:p>
            <a:r>
              <a:rPr lang="en-US" dirty="0" smtClean="0"/>
              <a:t>good reputation among customers </a:t>
            </a:r>
          </a:p>
          <a:p>
            <a:r>
              <a:rPr lang="en-US" dirty="0" smtClean="0"/>
              <a:t>cost advantages from proprietary know-how</a:t>
            </a:r>
          </a:p>
          <a:p>
            <a:r>
              <a:rPr lang="en-US" dirty="0" smtClean="0"/>
              <a:t>exclusive access to high-grade natural resources</a:t>
            </a:r>
          </a:p>
          <a:p>
            <a:r>
              <a:rPr lang="en-US" dirty="0" smtClean="0"/>
              <a:t>favorable access to distribution networks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</a:t>
            </a:r>
            <a:r>
              <a:rPr lang="en-US" sz="3200" i="1" dirty="0" smtClean="0"/>
              <a:t>(partial list)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patent protection </a:t>
            </a:r>
          </a:p>
          <a:p>
            <a:r>
              <a:rPr lang="en-US" dirty="0" smtClean="0"/>
              <a:t>a weak brand name </a:t>
            </a:r>
          </a:p>
          <a:p>
            <a:r>
              <a:rPr lang="en-US" dirty="0" smtClean="0"/>
              <a:t>poor reputation among customers </a:t>
            </a:r>
          </a:p>
          <a:p>
            <a:r>
              <a:rPr lang="en-US" dirty="0" smtClean="0"/>
              <a:t>high cost structure </a:t>
            </a:r>
          </a:p>
          <a:p>
            <a:r>
              <a:rPr lang="en-US" dirty="0" smtClean="0"/>
              <a:t>lack of access to the best natural resources</a:t>
            </a:r>
          </a:p>
          <a:p>
            <a:r>
              <a:rPr lang="en-US" dirty="0" smtClean="0"/>
              <a:t>lack of access to key distribution channels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unfulfilled customer need </a:t>
            </a:r>
          </a:p>
          <a:p>
            <a:r>
              <a:rPr lang="en-US" dirty="0" smtClean="0"/>
              <a:t>arrival of new technologies </a:t>
            </a:r>
          </a:p>
          <a:p>
            <a:r>
              <a:rPr lang="en-US" dirty="0" smtClean="0"/>
              <a:t>loosening of regulations </a:t>
            </a:r>
          </a:p>
          <a:p>
            <a:r>
              <a:rPr lang="en-US" dirty="0" smtClean="0"/>
              <a:t>removal of international trade barriers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shifts in consumer tastes away from the firm's products </a:t>
            </a:r>
            <a:endParaRPr lang="en-US" dirty="0" smtClean="0"/>
          </a:p>
          <a:p>
            <a:r>
              <a:rPr lang="en-US" dirty="0" smtClean="0"/>
              <a:t>emergence </a:t>
            </a:r>
            <a:r>
              <a:rPr lang="en-US" dirty="0" smtClean="0"/>
              <a:t>of substitute products 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regulations </a:t>
            </a: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 smtClean="0"/>
              <a:t>trade barriers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6300" y="2209800"/>
            <a:ext cx="7391400" cy="3187891"/>
          </a:xfrm>
        </p:spPr>
        <p:txBody>
          <a:bodyPr/>
          <a:lstStyle/>
          <a:p>
            <a:r>
              <a:rPr lang="en-US" dirty="0" smtClean="0"/>
              <a:t>In-Class:</a:t>
            </a:r>
          </a:p>
          <a:p>
            <a:pPr lvl="1"/>
            <a:r>
              <a:rPr lang="en-US" dirty="0" smtClean="0"/>
              <a:t>Western Carolina University…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Non-Profits/</a:t>
            </a:r>
            <a:r>
              <a:rPr lang="en-US" dirty="0" err="1" smtClean="0"/>
              <a:t>Govt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2743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57600"/>
            <a:ext cx="1466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13716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Discussion Example 1: WCU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S</a:t>
            </a:r>
          </a:p>
          <a:p>
            <a:r>
              <a:rPr lang="en-US" dirty="0" smtClean="0"/>
              <a:t>T</a:t>
            </a:r>
          </a:p>
          <a:p>
            <a:endParaRPr lang="en-US" dirty="0" smtClean="0"/>
          </a:p>
          <a:p>
            <a:r>
              <a:rPr lang="en-US" dirty="0" smtClean="0"/>
              <a:t>Which comes first, PEST or SWOT?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Word, or Four, about ‘PEST’…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518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SWOT ANALYSIS</vt:lpstr>
      <vt:lpstr>SWOT</vt:lpstr>
      <vt:lpstr>SWOT ‘Landscape’</vt:lpstr>
      <vt:lpstr>Strengths (partial list)</vt:lpstr>
      <vt:lpstr>Weaknesses</vt:lpstr>
      <vt:lpstr>Opportunities</vt:lpstr>
      <vt:lpstr>Threats</vt:lpstr>
      <vt:lpstr>What about Non-Profits/Govt?</vt:lpstr>
      <vt:lpstr>A Word, or Four, about ‘PEST’…</vt:lpstr>
      <vt:lpstr>SWOT &amp; Strategic Planning</vt:lpstr>
      <vt:lpstr>SWOT: Potential applications</vt:lpstr>
      <vt:lpstr>SWOT: Planning categories</vt:lpstr>
      <vt:lpstr>Adjustments based on SWOT</vt:lpstr>
      <vt:lpstr>Discussion Example 2: Toyota</vt:lpstr>
      <vt:lpstr>Discussion Example 3: iPad</vt:lpstr>
      <vt:lpstr>Discussion Example 4</vt:lpstr>
      <vt:lpstr>Discussion Example 5</vt:lpstr>
      <vt:lpstr>Hand In Assignment(s)</vt:lpstr>
    </vt:vector>
  </TitlesOfParts>
  <Company>WCU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Jones</dc:creator>
  <cp:lastModifiedBy>Gary Jones</cp:lastModifiedBy>
  <cp:revision>28</cp:revision>
  <dcterms:created xsi:type="dcterms:W3CDTF">2010-02-01T14:40:15Z</dcterms:created>
  <dcterms:modified xsi:type="dcterms:W3CDTF">2010-02-01T16:47:18Z</dcterms:modified>
</cp:coreProperties>
</file>