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78" r:id="rId5"/>
    <p:sldId id="262" r:id="rId6"/>
    <p:sldId id="263" r:id="rId7"/>
    <p:sldId id="264" r:id="rId8"/>
    <p:sldId id="265" r:id="rId9"/>
    <p:sldId id="268" r:id="rId10"/>
    <p:sldId id="276" r:id="rId11"/>
    <p:sldId id="272" r:id="rId12"/>
    <p:sldId id="269" r:id="rId13"/>
    <p:sldId id="267" r:id="rId14"/>
    <p:sldId id="275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8" autoAdjust="0"/>
    <p:restoredTop sz="98421" autoAdjust="0"/>
  </p:normalViewPr>
  <p:slideViewPr>
    <p:cSldViewPr>
      <p:cViewPr>
        <p:scale>
          <a:sx n="50" d="100"/>
          <a:sy n="50" d="100"/>
        </p:scale>
        <p:origin x="-54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yndsey\Documents\Lyndsey\Summer%20Ventures\Sea_otter_populations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 dirty="0"/>
              <a:t>Southern Sea Otter Populations</a:t>
            </a:r>
          </a:p>
        </c:rich>
      </c:tx>
      <c:layout>
        <c:manualLayout>
          <c:xMode val="edge"/>
          <c:yMode val="edge"/>
          <c:x val="0.18298996130638343"/>
          <c:y val="3.654485049833887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36085691991204"/>
          <c:y val="0.21929943942192476"/>
          <c:w val="0.48969133790489378"/>
          <c:h val="0.49833967883694846"/>
        </c:manualLayout>
      </c:layout>
      <c:lineChart>
        <c:grouping val="standard"/>
        <c:ser>
          <c:idx val="1"/>
          <c:order val="0"/>
          <c:tx>
            <c:v>Otter Population</c:v>
          </c:tx>
          <c:spPr>
            <a:ln w="12700">
              <a:solidFill>
                <a:schemeClr val="tx2"/>
              </a:solidFill>
              <a:prstDash val="solid"/>
            </a:ln>
          </c:spPr>
          <c:marker>
            <c:symbol val="square"/>
            <c:size val="5"/>
            <c:spPr>
              <a:solidFill>
                <a:schemeClr val="tx2"/>
              </a:solidFill>
              <a:ln>
                <a:solidFill>
                  <a:schemeClr val="tx2"/>
                </a:solidFill>
                <a:prstDash val="solid"/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1938</c:v>
                </c:pt>
                <c:pt idx="1">
                  <c:v>1982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</c:v>
                </c:pt>
                <c:pt idx="1">
                  <c:v>1346</c:v>
                </c:pt>
                <c:pt idx="2">
                  <c:v>2377</c:v>
                </c:pt>
                <c:pt idx="3">
                  <c:v>2278</c:v>
                </c:pt>
                <c:pt idx="4">
                  <c:v>2229</c:v>
                </c:pt>
                <c:pt idx="5">
                  <c:v>2114</c:v>
                </c:pt>
              </c:numCache>
            </c:numRef>
          </c:val>
        </c:ser>
        <c:marker val="1"/>
        <c:axId val="34703232"/>
        <c:axId val="37683968"/>
      </c:lineChart>
      <c:catAx>
        <c:axId val="34703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407217036014828"/>
              <c:y val="0.8737555479983606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683968"/>
        <c:crosses val="autoZero"/>
        <c:auto val="1"/>
        <c:lblAlgn val="ctr"/>
        <c:lblOffset val="100"/>
        <c:tickLblSkip val="1"/>
        <c:tickMarkSkip val="1"/>
      </c:catAx>
      <c:valAx>
        <c:axId val="376839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Population</a:t>
                </a:r>
              </a:p>
            </c:rich>
          </c:tx>
          <c:layout>
            <c:manualLayout>
              <c:xMode val="edge"/>
              <c:yMode val="edge"/>
              <c:x val="4.1237113402061862E-2"/>
              <c:y val="0.3521601660257589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703232"/>
        <c:crosses val="autoZero"/>
        <c:crossBetween val="between"/>
      </c:valAx>
      <c:spPr>
        <a:solidFill>
          <a:schemeClr val="accent5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165029629028521"/>
          <c:y val="0.40863857134137332"/>
          <c:w val="0.2577322293476203"/>
          <c:h val="0.12624619596968983"/>
        </c:manualLayout>
      </c:layout>
      <c:spPr>
        <a:solidFill>
          <a:schemeClr val="accent5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chemeClr val="accent1">
        <a:lumMod val="90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8724-C426-4A9A-A7D1-3D4515254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E317-90B6-45AA-9979-0878B0897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4F12-B241-437F-A6DC-F826FB8EC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277B-4759-4D16-BA11-809DC50A2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5B8D-1AA1-4EB5-997F-BD7D7935A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F9ABE-0A58-4C25-9B1A-645FE6EB7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4A75B-85E1-4D4E-8695-455C98B42B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C658B-7B92-4C8C-AE0F-3ABA9E32F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DA64-76AC-455D-B739-A8C3E520A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0A03-2FA1-4691-B255-FD84259E7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56861-CB74-459F-8024-19D30A58D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192C52-440E-4A99-B494-8C969E584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scoutbase.org.uk/library/clipart/logos/pat-otte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yndsey\Documents\Lyndsey\Summer%20Ventures\Otters.wm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olympiccoast.noaa.gov/images/bodypic_ocdc2_lg.jpg" TargetMode="External"/><Relationship Id="rId7" Type="http://schemas.openxmlformats.org/officeDocument/2006/relationships/image" Target="http://www.travelkamchatka.com/images/seaotter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http://images.dpchallenge.com/images_portfolio/12578/print_preview/365019.jpg" TargetMode="Externa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8800" b="1" smtClean="0">
                <a:latin typeface="Tall Paul"/>
              </a:rPr>
              <a:t>Southern Sea Otters</a:t>
            </a:r>
            <a:br>
              <a:rPr lang="en-US" sz="8800" b="1" smtClean="0">
                <a:latin typeface="Tall Paul"/>
              </a:rPr>
            </a:br>
            <a:r>
              <a:rPr lang="en-US" sz="4000" b="1" smtClean="0">
                <a:latin typeface="Tall Paul"/>
              </a:rPr>
              <a:t>(Enhydra Lutris Nereis)</a:t>
            </a:r>
          </a:p>
        </p:txBody>
      </p:sp>
      <p:sp>
        <p:nvSpPr>
          <p:cNvPr id="1331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all Paul"/>
              </a:rPr>
              <a:t>By: Lyndsey Burk, Michael Kuykendall, and Sara Downing</a:t>
            </a:r>
          </a:p>
        </p:txBody>
      </p:sp>
      <p:pic>
        <p:nvPicPr>
          <p:cNvPr id="4098" name="Picture 2" descr="http://www.scoutbase.org.uk/library/clipart/logos/pat-otte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9372600" y="5170488"/>
            <a:ext cx="281940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C -0.0809 0.0044 -0.16094 -0.00162 -0.24167 -0.00556 C -0.27014 0.00069 -0.29288 -0.00093 -0.32292 -0.00278 C -0.35156 -0.00857 -0.37969 -0.01158 -0.40833 -0.01389 C -0.44184 -0.01273 -0.475 -0.00833 -0.50833 -0.00833 C -0.55955 -0.00833 -0.61128 -0.0132 -0.6625 -0.01667 C -0.67969 -0.02431 -0.67066 -0.0213 -0.68958 -0.025 C -0.725 -0.04074 -0.76667 -0.0375 -0.80208 -0.03889 C -0.81337 -0.04144 -0.82622 -0.04468 -0.8375 -0.04445 C -0.87639 -0.04375 -0.95417 -0.03889 -0.95417 -0.03889 C -0.95625 -0.03796 -0.96042 -0.03611 -0.96042 -0.03611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(01)	Baby Otters=</a:t>
            </a:r>
          </a:p>
          <a:p>
            <a:r>
              <a:rPr lang="en-US"/>
              <a:t>		(Death By Otter/Shellfish needed to have otter pups)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(02)	Baby Shellfish=</a:t>
            </a:r>
          </a:p>
          <a:p>
            <a:r>
              <a:rPr lang="en-US"/>
              <a:t>		(Polluted Shellfish+Unpolluted Shellfish)*Shellfish Birth Rate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(03)	Competition=</a:t>
            </a:r>
          </a:p>
          <a:p>
            <a:r>
              <a:rPr lang="en-US"/>
              <a:t>		1e-005</a:t>
            </a:r>
          </a:p>
          <a:p>
            <a:r>
              <a:rPr lang="en-US"/>
              <a:t>	Units: **undefined** [0,1e-005,1e-011]</a:t>
            </a:r>
          </a:p>
          <a:p>
            <a:r>
              <a:rPr lang="en-US"/>
              <a:t>	</a:t>
            </a:r>
          </a:p>
          <a:p>
            <a:r>
              <a:rPr lang="en-US"/>
              <a:t>(04)	Dead Shellfish=</a:t>
            </a:r>
          </a:p>
          <a:p>
            <a:r>
              <a:rPr lang="en-US"/>
              <a:t>		Shellfish Death Rate*Polluted Shellfish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(05)	Death By Otter=</a:t>
            </a:r>
          </a:p>
          <a:p>
            <a:r>
              <a:rPr lang="en-US"/>
              <a:t>		Rate of Encounter 2*Unpolluted Shellfish*Otters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(06)	Death Rate=</a:t>
            </a:r>
          </a:p>
          <a:p>
            <a:r>
              <a:rPr lang="en-US"/>
              <a:t>		0.005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07)	Dying Otters=</a:t>
            </a:r>
          </a:p>
          <a:p>
            <a:r>
              <a:rPr lang="en-US"/>
              <a:t>		IF THEN ELSE(Pollution Switch Offecting Otters, Polluted Otter Food/Number of Shellfish that kills</a:t>
            </a:r>
          </a:p>
          <a:p>
            <a:r>
              <a:rPr lang="en-US"/>
              <a:t>	,0)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If pollution effects the otters death, then the number that die </a:t>
            </a:r>
          </a:p>
          <a:p>
            <a:r>
              <a:rPr lang="en-US"/>
              <a:t>			is calculated by taking the number of polluted shellfish eaten </a:t>
            </a:r>
          </a:p>
          <a:p>
            <a:r>
              <a:rPr lang="en-US"/>
              <a:t>			and dividing by the number of shellfish needed for an otter to </a:t>
            </a:r>
          </a:p>
          <a:p>
            <a:r>
              <a:rPr lang="en-US"/>
              <a:t>			die. If pollution doesn't effect the otter death, then there are </a:t>
            </a:r>
          </a:p>
          <a:p>
            <a:r>
              <a:rPr lang="en-US"/>
              <a:t>			0 dying otters through this pipe.</a:t>
            </a:r>
          </a:p>
          <a:p>
            <a:endParaRPr lang="en-US"/>
          </a:p>
          <a:p>
            <a:r>
              <a:rPr lang="en-US"/>
              <a:t>(08)	Dying Shellfish=</a:t>
            </a:r>
          </a:p>
          <a:p>
            <a:r>
              <a:rPr lang="en-US"/>
              <a:t>		Shellfish Death Rate*Unpolluted Shellfish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(09)	FINAL TIME  = 3000</a:t>
            </a:r>
          </a:p>
          <a:p>
            <a:r>
              <a:rPr lang="en-US"/>
              <a:t>	Units: Month</a:t>
            </a:r>
          </a:p>
          <a:p>
            <a:r>
              <a:rPr lang="en-US"/>
              <a:t>	The final time for the simulation.</a:t>
            </a:r>
          </a:p>
          <a:p>
            <a:endParaRPr lang="en-US"/>
          </a:p>
          <a:p>
            <a:r>
              <a:rPr lang="en-US"/>
              <a:t>(10)	Getting Polluted=</a:t>
            </a:r>
          </a:p>
          <a:p>
            <a:r>
              <a:rPr lang="en-US"/>
              <a:t>		Rate of Pollution*Unpolluted Shellfish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8437563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(11)	INITIAL TIME  = 0</a:t>
            </a:r>
          </a:p>
          <a:p>
            <a:r>
              <a:rPr lang="en-US"/>
              <a:t>	Units: Month</a:t>
            </a:r>
          </a:p>
          <a:p>
            <a:r>
              <a:rPr lang="en-US"/>
              <a:t>	The initial time for the simulation.</a:t>
            </a:r>
          </a:p>
          <a:p>
            <a:endParaRPr lang="en-US"/>
          </a:p>
          <a:p>
            <a:r>
              <a:rPr lang="en-US"/>
              <a:t>(12)	Natural Death=</a:t>
            </a:r>
          </a:p>
          <a:p>
            <a:r>
              <a:rPr lang="en-US"/>
              <a:t>		Death Rate*Otters+Competition*Otters*Otters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(13)	Number of Shellfish that kills=</a:t>
            </a:r>
          </a:p>
          <a:p>
            <a:r>
              <a:rPr lang="en-US"/>
              <a:t>		1100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(14)	Otters= INTEG (</a:t>
            </a:r>
          </a:p>
          <a:p>
            <a:r>
              <a:rPr lang="en-US"/>
              <a:t>		Baby Otters-Dying Otters-Natural Death,</a:t>
            </a:r>
          </a:p>
          <a:p>
            <a:r>
              <a:rPr lang="en-US"/>
              <a:t>			30)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(15)	Percent Otters Dying By Pollution=</a:t>
            </a:r>
          </a:p>
          <a:p>
            <a:r>
              <a:rPr lang="en-US"/>
              <a:t>		Dying Otters/(Dying Otters+Natural Death)*100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(16)	Percent Polluted Shellfish=</a:t>
            </a:r>
          </a:p>
          <a:p>
            <a:r>
              <a:rPr lang="en-US"/>
              <a:t>		Polluted Shellfish/(Polluted Shellfish+Unpolluted Shellfish)*100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0"/>
            <a:ext cx="8526463" cy="729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(17)	Polluted Otter Food=</a:t>
            </a:r>
          </a:p>
          <a:p>
            <a:r>
              <a:rPr lang="en-US"/>
              <a:t>		Otters*Polluted Shellfish*Rate of Encounter 1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(18)	Polluted Shellfish= INTEG (</a:t>
            </a:r>
          </a:p>
          <a:p>
            <a:r>
              <a:rPr lang="en-US"/>
              <a:t>		Getting Polluted-Dead Shellfish-Polluted Otter Food,</a:t>
            </a:r>
          </a:p>
          <a:p>
            <a:r>
              <a:rPr lang="en-US"/>
              <a:t>			50)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(19)	Pollution Switch Offecting Otters=</a:t>
            </a:r>
          </a:p>
          <a:p>
            <a:r>
              <a:rPr lang="en-US"/>
              <a:t>		1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If this value is 0, then it's false that pollution will effect </a:t>
            </a:r>
          </a:p>
          <a:p>
            <a:r>
              <a:rPr lang="en-US"/>
              <a:t>			the otters. If it's 1, then it's true that pollution will effect </a:t>
            </a:r>
          </a:p>
          <a:p>
            <a:r>
              <a:rPr lang="en-US"/>
              <a:t>			the otters.</a:t>
            </a:r>
          </a:p>
          <a:p>
            <a:endParaRPr lang="en-US"/>
          </a:p>
          <a:p>
            <a:r>
              <a:rPr lang="en-US"/>
              <a:t>(20)	Rate of Encounter 1=</a:t>
            </a:r>
          </a:p>
          <a:p>
            <a:r>
              <a:rPr lang="en-US"/>
              <a:t>		1e-006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(21)	Rate of Encounter 2=</a:t>
            </a:r>
          </a:p>
          <a:p>
            <a:r>
              <a:rPr lang="en-US"/>
              <a:t>		Rate of Encounter 1</a:t>
            </a:r>
          </a:p>
          <a:p>
            <a:r>
              <a:rPr lang="en-US"/>
              <a:t>	Units: **undefined** [0,1e-007,1e-010]</a:t>
            </a:r>
          </a:p>
          <a:p>
            <a:r>
              <a:rPr lang="en-US"/>
              <a:t>	</a:t>
            </a:r>
          </a:p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22)	Rate of Pollution=</a:t>
            </a:r>
          </a:p>
          <a:p>
            <a:r>
              <a:rPr lang="en-US"/>
              <a:t>		0.025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(23)	SAVEPER  = </a:t>
            </a:r>
          </a:p>
          <a:p>
            <a:r>
              <a:rPr lang="en-US"/>
              <a:t>	        TIME STEP</a:t>
            </a:r>
          </a:p>
          <a:p>
            <a:r>
              <a:rPr lang="en-US"/>
              <a:t>	Units: Month [0,?]</a:t>
            </a:r>
          </a:p>
          <a:p>
            <a:r>
              <a:rPr lang="en-US"/>
              <a:t>	The frequency with which output is stored.</a:t>
            </a:r>
          </a:p>
          <a:p>
            <a:endParaRPr lang="en-US"/>
          </a:p>
          <a:p>
            <a:r>
              <a:rPr lang="en-US"/>
              <a:t>(24)	Shellfish Birth Rate=</a:t>
            </a:r>
          </a:p>
          <a:p>
            <a:r>
              <a:rPr lang="en-US"/>
              <a:t>		0.008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(25)	Shellfish Death Rate=</a:t>
            </a:r>
          </a:p>
          <a:p>
            <a:r>
              <a:rPr lang="en-US"/>
              <a:t>		0.001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(26)	Shellfish needed to have otter pups=</a:t>
            </a:r>
          </a:p>
          <a:p>
            <a:r>
              <a:rPr lang="en-US"/>
              <a:t>		100</a:t>
            </a:r>
          </a:p>
          <a:p>
            <a:r>
              <a:rPr lang="en-US"/>
              <a:t>	Units: **undefined**</a:t>
            </a:r>
          </a:p>
          <a:p>
            <a:r>
              <a:rPr lang="en-US"/>
              <a:t>	</a:t>
            </a:r>
          </a:p>
          <a:p>
            <a:r>
              <a:rPr lang="en-US"/>
              <a:t>(27)	TIME STEP  = 0.5</a:t>
            </a:r>
          </a:p>
          <a:p>
            <a:r>
              <a:rPr lang="en-US"/>
              <a:t>	Units: Month [0,?]</a:t>
            </a:r>
          </a:p>
          <a:p>
            <a:r>
              <a:rPr lang="en-US"/>
              <a:t>	The time step for the simulation.</a:t>
            </a:r>
          </a:p>
          <a:p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0"/>
            <a:ext cx="84820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(28)	Unpolluted Shellfish= INTEG (</a:t>
            </a:r>
          </a:p>
          <a:p>
            <a:r>
              <a:rPr lang="en-US"/>
              <a:t>		Baby Shellfish-Death By Otter-Dying Shellfish-Getting Polluted,</a:t>
            </a:r>
          </a:p>
          <a:p>
            <a:r>
              <a:rPr lang="en-US"/>
              <a:t>			1e+006)</a:t>
            </a:r>
          </a:p>
          <a:p>
            <a:r>
              <a:rPr lang="en-US"/>
              <a:t>	Units: **undefined**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67200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57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0875" y="0"/>
            <a:ext cx="46831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3117850"/>
            <a:ext cx="4800600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8827721" cy="45243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This next mathematical model is called </a:t>
            </a:r>
            <a:r>
              <a:rPr lang="en-US" sz="4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Netlogo</a:t>
            </a: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  This model does what the </a:t>
            </a:r>
            <a:r>
              <a:rPr lang="en-US" sz="4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Vensim</a:t>
            </a: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model does but it also gives a visual picture of the populations. </a:t>
            </a:r>
            <a:endParaRPr 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tter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57200"/>
            <a:ext cx="29718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068879" y="2967335"/>
            <a:ext cx="5089855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Red = shellfish</a:t>
            </a:r>
          </a:p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Brown = otters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81000"/>
            <a:ext cx="9144000" cy="5909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According to these models if the pollution continues the otters will eventually die out.  Last year alone there was an 8.8% drop in the southern sea otters’ population.  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Picture 4" descr="http://olympiccoast.noaa.gov/images/bodypic_ocdc2_lg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105400" y="2819400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990600"/>
            <a:ext cx="343074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And who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3" descr="http://images.dpchallenge.com/images_portfolio/12578/print_preview/365019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0" y="3733800"/>
            <a:ext cx="46926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648200" y="1447800"/>
            <a:ext cx="351570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could kill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8" name="Picture 2" descr="http://www.travelkamchatka.com/images/seaotter.jpg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2590800" y="0"/>
            <a:ext cx="38989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28600" y="4267200"/>
            <a:ext cx="8686801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these cute little creatures?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4114800"/>
            <a:ext cx="5311070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Bradley Hand ITC" pitchFamily="66" charset="0"/>
              </a:rPr>
              <a:t>THE END</a:t>
            </a:r>
            <a:endParaRPr lang="en-US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/>
              <a:t>Southern Sea Otter Sources</a:t>
            </a:r>
            <a:endParaRPr lang="en-US"/>
          </a:p>
          <a:p>
            <a:r>
              <a:rPr lang="en-US" u="sng"/>
              <a:t>http://www.nmfs.noaa.gov/pr/pdfs/sars/fws2000_seaotter-ca.pdf</a:t>
            </a:r>
            <a:r>
              <a:rPr lang="en-US"/>
              <a:t> </a:t>
            </a:r>
          </a:p>
          <a:p>
            <a:r>
              <a:rPr lang="en-US"/>
              <a:t>7/3/07</a:t>
            </a:r>
          </a:p>
          <a:p>
            <a:endParaRPr lang="en-US" u="sng"/>
          </a:p>
          <a:p>
            <a:r>
              <a:rPr lang="en-US" u="sng"/>
              <a:t>http://www.seaotters.org/PastActions/index.cfm?DocID=181</a:t>
            </a:r>
            <a:endParaRPr lang="en-US"/>
          </a:p>
          <a:p>
            <a:r>
              <a:rPr lang="en-US"/>
              <a:t>7/3/08</a:t>
            </a:r>
          </a:p>
          <a:p>
            <a:endParaRPr lang="en-US" u="sng"/>
          </a:p>
          <a:p>
            <a:r>
              <a:rPr lang="en-US" u="sng"/>
              <a:t>http://scholar.lib.vt.edu/theses/available/etd-05222002-145125/unrestricted/JodiDewThesis.pdf</a:t>
            </a:r>
          </a:p>
          <a:p>
            <a:r>
              <a:rPr lang="en-US"/>
              <a:t>7/3/08</a:t>
            </a:r>
          </a:p>
          <a:p>
            <a:endParaRPr lang="en-US" u="sng"/>
          </a:p>
          <a:p>
            <a:r>
              <a:rPr lang="en-US" u="sng"/>
              <a:t>www.seaotter-sealion.org/seaotter/factsseaotter.html</a:t>
            </a:r>
          </a:p>
          <a:p>
            <a:r>
              <a:rPr lang="en-US"/>
              <a:t>7/3/08</a:t>
            </a:r>
          </a:p>
          <a:p>
            <a:endParaRPr lang="en-US" u="sng"/>
          </a:p>
          <a:p>
            <a:r>
              <a:rPr lang="en-US" u="sng"/>
              <a:t>http://www.ci.seaside.ca.us/pw%5Carpt%5C92907%5CMRSWMP%20Draft%20Annual%20Report%20Appendix%20M%209-26-07.pdf</a:t>
            </a:r>
          </a:p>
          <a:p>
            <a:r>
              <a:rPr lang="en-US"/>
              <a:t>7/3/08 </a:t>
            </a:r>
          </a:p>
          <a:p>
            <a:endParaRPr lang="en-US"/>
          </a:p>
          <a:p>
            <a:r>
              <a:rPr lang="en-US"/>
              <a:t>Biological and Molecular Characterizations of Toxoplasma gondii Strains Obtained from Southern Sea Otters (Enhydra lutris nereis)  (jstor)</a:t>
            </a:r>
          </a:p>
          <a:p>
            <a:r>
              <a:rPr lang="en-US" b="1"/>
              <a:t>Author(s): </a:t>
            </a:r>
            <a:r>
              <a:rPr lang="en-US"/>
              <a:t>R.A. Cole, D.S. Lindsay, D.K. Howe, C.L. Roderick, J.P. Dubey, N.J. Thomas, L.A. Baeten</a:t>
            </a:r>
          </a:p>
          <a:p>
            <a:r>
              <a:rPr lang="en-US" b="1"/>
              <a:t>Source: </a:t>
            </a:r>
            <a:r>
              <a:rPr lang="en-US" i="1"/>
              <a:t>The Journal of Parasitology</a:t>
            </a:r>
            <a:r>
              <a:rPr lang="en-US"/>
              <a:t>, Vol. 86, No. 3 (Jun., 2000), pp. 526-530 </a:t>
            </a:r>
          </a:p>
          <a:p>
            <a:r>
              <a:rPr lang="en-US"/>
              <a:t> 7/1/08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http://endangered-species.suite101.com/article.cfm/sea_otters_and_marine_pollution</a:t>
            </a:r>
            <a:endParaRPr lang="en-US"/>
          </a:p>
          <a:p>
            <a:r>
              <a:rPr lang="en-US"/>
              <a:t>7/1/08</a:t>
            </a:r>
          </a:p>
          <a:p>
            <a:endParaRPr lang="en-US" u="sng"/>
          </a:p>
          <a:p>
            <a:r>
              <a:rPr lang="en-US" u="sng"/>
              <a:t>http://www.sfgate.com/cgi-bin/article.cgi?f=/c/a/2003/05/07/MN178297.DTL</a:t>
            </a:r>
            <a:r>
              <a:rPr lang="en-US"/>
              <a:t> </a:t>
            </a:r>
          </a:p>
          <a:p>
            <a:r>
              <a:rPr lang="en-US"/>
              <a:t>7/1/08</a:t>
            </a:r>
          </a:p>
          <a:p>
            <a:endParaRPr lang="en-US" u="sng"/>
          </a:p>
          <a:p>
            <a:r>
              <a:rPr lang="en-US" u="sng"/>
              <a:t>http://www.defenders.org/newsroom/press_releases_folder/2006/9_18_2006_sea_otter_bill_signed.php</a:t>
            </a:r>
            <a:endParaRPr lang="en-US"/>
          </a:p>
          <a:p>
            <a:r>
              <a:rPr lang="en-US"/>
              <a:t>7/1/08</a:t>
            </a:r>
          </a:p>
          <a:p>
            <a:r>
              <a:rPr lang="en-US"/>
              <a:t> </a:t>
            </a:r>
          </a:p>
          <a:p>
            <a:r>
              <a:rPr lang="en-US"/>
              <a:t>Removal of Toxoplasma gondii oocysts from sea water by eastern oysters (Crassostrea virginica)</a:t>
            </a:r>
          </a:p>
          <a:p>
            <a:r>
              <a:rPr lang="en-US" b="1"/>
              <a:t>Author(s):</a:t>
            </a:r>
            <a:r>
              <a:rPr lang="en-US"/>
              <a:t> Lindsay DS, Phelps KK, Smith SA, Flick G, Sumner SS, Dubey JP</a:t>
            </a:r>
          </a:p>
          <a:p>
            <a:r>
              <a:rPr lang="en-US" b="1"/>
              <a:t>Source:</a:t>
            </a:r>
            <a:r>
              <a:rPr lang="en-US"/>
              <a:t> JOURNAL OF EUKARYOTIC MICROBIOLOGY    </a:t>
            </a:r>
            <a:r>
              <a:rPr lang="en-US" b="1"/>
              <a:t>Pages:</a:t>
            </a:r>
            <a:r>
              <a:rPr lang="en-US"/>
              <a:t> 197S-198S    </a:t>
            </a:r>
            <a:r>
              <a:rPr lang="en-US" b="1"/>
              <a:t>Supplement:</a:t>
            </a:r>
            <a:r>
              <a:rPr lang="en-US"/>
              <a:t> Suppl. S    </a:t>
            </a:r>
            <a:r>
              <a:rPr lang="en-US" b="1"/>
              <a:t>Published:</a:t>
            </a:r>
            <a:r>
              <a:rPr lang="en-US"/>
              <a:t> 2001  </a:t>
            </a:r>
          </a:p>
          <a:p>
            <a:r>
              <a:rPr lang="en-US"/>
              <a:t>7/2/08</a:t>
            </a:r>
          </a:p>
          <a:p>
            <a:endParaRPr lang="en-US"/>
          </a:p>
          <a:p>
            <a:r>
              <a:rPr lang="en-US"/>
              <a:t>Survival of Toxoplasma gondii oocysts Eastern oysters (Crassostrea virginica)</a:t>
            </a:r>
          </a:p>
          <a:p>
            <a:r>
              <a:rPr lang="en-US" b="1"/>
              <a:t>Author(s):</a:t>
            </a:r>
            <a:r>
              <a:rPr lang="en-US"/>
              <a:t> Lindsay DS, Collins MV, Mitchell SM, Wetch CN, Rosypal AC, Flick GJ, Zajac AM, Lindquist A, Dubey JR</a:t>
            </a:r>
          </a:p>
          <a:p>
            <a:r>
              <a:rPr lang="en-US" b="1"/>
              <a:t>Source:</a:t>
            </a:r>
            <a:r>
              <a:rPr lang="en-US"/>
              <a:t> JOURNAL OF PARASITOLOGY    </a:t>
            </a:r>
            <a:r>
              <a:rPr lang="en-US" b="1"/>
              <a:t>Volume:</a:t>
            </a:r>
            <a:r>
              <a:rPr lang="en-US"/>
              <a:t> 90    </a:t>
            </a:r>
            <a:r>
              <a:rPr lang="en-US" b="1"/>
              <a:t>Issue:</a:t>
            </a:r>
            <a:r>
              <a:rPr lang="en-US"/>
              <a:t> 5    </a:t>
            </a:r>
            <a:r>
              <a:rPr lang="en-US" b="1"/>
              <a:t>Pages:</a:t>
            </a:r>
            <a:r>
              <a:rPr lang="en-US"/>
              <a:t> 1054-1057    </a:t>
            </a:r>
            <a:r>
              <a:rPr lang="en-US" b="1"/>
              <a:t>Published:</a:t>
            </a:r>
            <a:r>
              <a:rPr lang="en-US"/>
              <a:t> OCT 2004  </a:t>
            </a:r>
          </a:p>
          <a:p>
            <a:r>
              <a:rPr lang="en-US"/>
              <a:t>7/2/08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Transmission of Toxoplasma: Clues from the study of sea otters as sentinels of Toxoplasma gondii flow into the marine environment</a:t>
            </a:r>
          </a:p>
          <a:p>
            <a:r>
              <a:rPr lang="en-US" b="1"/>
              <a:t>Author(s):</a:t>
            </a:r>
            <a:r>
              <a:rPr lang="en-US"/>
              <a:t> Conrad PA, Miller MA, Kreuder C, James ER, Mazet J, Dabritz H, Jessup DA, Gulland F, Grigg ME</a:t>
            </a:r>
          </a:p>
          <a:p>
            <a:r>
              <a:rPr lang="en-US" b="1"/>
              <a:t>Source:</a:t>
            </a:r>
            <a:r>
              <a:rPr lang="en-US"/>
              <a:t> INTERNATIONAL JOURNAL FOR PARASITOLOGY    </a:t>
            </a:r>
            <a:r>
              <a:rPr lang="en-US" b="1"/>
              <a:t>Volume:</a:t>
            </a:r>
            <a:r>
              <a:rPr lang="en-US"/>
              <a:t> 35    </a:t>
            </a:r>
            <a:r>
              <a:rPr lang="en-US" b="1"/>
              <a:t>Issue:</a:t>
            </a:r>
            <a:r>
              <a:rPr lang="en-US"/>
              <a:t> 11-12    </a:t>
            </a:r>
            <a:r>
              <a:rPr lang="en-US" b="1"/>
              <a:t>Pages:</a:t>
            </a:r>
            <a:r>
              <a:rPr lang="en-US"/>
              <a:t> 1155-1168    </a:t>
            </a:r>
            <a:r>
              <a:rPr lang="en-US" b="1"/>
              <a:t>Published:</a:t>
            </a:r>
            <a:r>
              <a:rPr lang="en-US"/>
              <a:t> OCT 2005  </a:t>
            </a:r>
          </a:p>
          <a:p>
            <a:r>
              <a:rPr lang="en-US"/>
              <a:t>7/2/08</a:t>
            </a:r>
          </a:p>
          <a:p>
            <a:r>
              <a:rPr lang="en-US"/>
              <a:t> </a:t>
            </a:r>
          </a:p>
          <a:p>
            <a:r>
              <a:rPr lang="en-US" u="sng"/>
              <a:t>http://www.travelkamchatka.com/images/seaotter.jpg</a:t>
            </a:r>
            <a:endParaRPr lang="en-US"/>
          </a:p>
          <a:p>
            <a:r>
              <a:rPr lang="en-US"/>
              <a:t>7/4/08</a:t>
            </a:r>
          </a:p>
          <a:p>
            <a:endParaRPr lang="en-US" u="sng"/>
          </a:p>
          <a:p>
            <a:r>
              <a:rPr lang="en-US" u="sng"/>
              <a:t>http://images.dpchallenge.com/images_portfolio/12578/print_preview/365019.jpg</a:t>
            </a:r>
            <a:endParaRPr lang="en-US"/>
          </a:p>
          <a:p>
            <a:r>
              <a:rPr lang="en-US"/>
              <a:t>7/4/08</a:t>
            </a:r>
          </a:p>
          <a:p>
            <a:endParaRPr lang="en-US" u="sng"/>
          </a:p>
          <a:p>
            <a:r>
              <a:rPr lang="en-US" u="sng"/>
              <a:t>http://olympiccoast.noaa.gov/images/bodypic_ocdc2_lg.jpg</a:t>
            </a:r>
            <a:endParaRPr lang="en-US"/>
          </a:p>
          <a:p>
            <a:r>
              <a:rPr lang="en-US"/>
              <a:t>7/4/08</a:t>
            </a:r>
          </a:p>
          <a:p>
            <a:endParaRPr lang="en-US"/>
          </a:p>
          <a:p>
            <a:r>
              <a:rPr lang="en-US"/>
              <a:t>Brian Hatfield (personal contact)</a:t>
            </a:r>
            <a:endParaRPr lang="en-US" u="sng"/>
          </a:p>
          <a:p>
            <a:r>
              <a:rPr lang="en-US" u="sng"/>
              <a:t>www.werc.usgs.gov/otters/ca-surveys.html</a:t>
            </a:r>
            <a:endParaRPr lang="en-US"/>
          </a:p>
          <a:p>
            <a:r>
              <a:rPr lang="en-US"/>
              <a:t>6/30/08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609600"/>
            <a:ext cx="84582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 1938 scientists first noticed a decline in the southern sea otter population.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114800"/>
            <a:ext cx="91440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When only 38 were still alive, they were placed on endangered species list.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838200"/>
            <a:ext cx="62484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otter population slowly increased until 1995 when the population peaked at 2,377. 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457200"/>
            <a:ext cx="72390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Scientists had to find what was causing the otters to die out. 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828800" y="2286000"/>
          <a:ext cx="5638800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990600"/>
            <a:ext cx="81534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Autopsies revealed the main cause of the dying sea otters… 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2286000"/>
            <a:ext cx="65580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Toxoplasma</a:t>
            </a: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Gondii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Donut 6"/>
          <p:cNvSpPr/>
          <p:nvPr/>
        </p:nvSpPr>
        <p:spPr>
          <a:xfrm>
            <a:off x="4000501" y="3116752"/>
            <a:ext cx="250031" cy="221761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sunse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04800"/>
            <a:ext cx="55707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Our Hypothesis: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Toxoplasma</a:t>
            </a:r>
            <a:r>
              <a:rPr 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gondii</a:t>
            </a:r>
            <a:r>
              <a:rPr 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is the main cause of the Sea Otter population’s decline and the amount of pollution is proportional to the number of otter fatalities.</a:t>
            </a:r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743200"/>
            <a:ext cx="84582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Were the otters were being poisoned by their food?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09600"/>
            <a:ext cx="655807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Toxoplasma</a:t>
            </a: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Gondii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44000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Is a parasitic protozoa carried in cats.  The parasite affects the nervous system in otters, but was previously known to cause miscarriages in pregnant women.  </a:t>
            </a:r>
            <a:endParaRPr lang="en-US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1447800"/>
            <a:ext cx="5932121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But how was this parasite commonly found in cat feces getting to the otters?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438400"/>
            <a:ext cx="77724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link between the otters and the </a:t>
            </a:r>
            <a:r>
              <a:rPr lang="en-US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toxoplasma</a:t>
            </a: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gondii</a:t>
            </a: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is in the sea otters’ diet.  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gure 1. Sea Otter Counts: 3-Year Running Aver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743200"/>
            <a:ext cx="6096000" cy="394335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Pollution's Effect on Otter Populations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628900" y="2781300"/>
            <a:ext cx="13716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  <a:scene3d>
            <a:camera prst="orthographicFront"/>
            <a:lightRig rig="freezing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295400"/>
            <a:ext cx="40386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 1990 there was a restriction placed on oil pollution in California, and the sea otter population benefited.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610100" y="2857500"/>
            <a:ext cx="14478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  <a:scene3d>
            <a:camera prst="orthographicFront"/>
            <a:lightRig rig="freezing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34000" y="1676400"/>
            <a:ext cx="35813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 this year the amount of pollution in the water increased dramatically.</a:t>
            </a:r>
            <a:endParaRPr lang="en-US" sz="2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4838700" y="2476500"/>
            <a:ext cx="160020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  <a:scene3d>
            <a:camera prst="orthographicFront"/>
            <a:lightRig rig="freezing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95400" y="1371600"/>
            <a:ext cx="372232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 this year pollution dropped again and the otter population was able to once again grow.</a:t>
            </a:r>
            <a:endParaRPr lang="en-US" sz="2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7837121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How is the </a:t>
            </a:r>
            <a:r>
              <a:rPr lang="en-US" sz="4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Toxoplasma</a:t>
            </a: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gondii</a:t>
            </a: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getting to the otters?</a:t>
            </a:r>
            <a:endParaRPr lang="en-US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8879" y="2967335"/>
            <a:ext cx="5160323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Dumping,</a:t>
            </a:r>
          </a:p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Water runoff, &amp;</a:t>
            </a:r>
          </a:p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Natural events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Using mathematical models we can model the effects of pollution on the otter population.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200" y="457200"/>
            <a:ext cx="9220200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first mathematical model is called </a:t>
            </a:r>
            <a:r>
              <a:rPr lang="en-US" sz="48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Vensim</a:t>
            </a:r>
            <a:r>
              <a:rPr lang="en-US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  Using information we know about the otters this program allows us to model the otter and shellfish populations and then predict how they will continue to grow or shrink.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08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</TotalTime>
  <Words>605</Words>
  <Application>Microsoft Office PowerPoint</Application>
  <PresentationFormat>On-screen Show (4:3)</PresentationFormat>
  <Paragraphs>180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Tall Paul</vt:lpstr>
      <vt:lpstr>Default Design</vt:lpstr>
      <vt:lpstr>Southern Sea Otters (Enhydra Lutris Nereis)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Western Carolina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61</cp:revision>
  <dcterms:created xsi:type="dcterms:W3CDTF">2008-07-04T13:14:52Z</dcterms:created>
  <dcterms:modified xsi:type="dcterms:W3CDTF">2008-07-10T18:39:06Z</dcterms:modified>
</cp:coreProperties>
</file>